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1155" r:id="rId6"/>
    <p:sldId id="4311" r:id="rId7"/>
    <p:sldId id="4359" r:id="rId8"/>
    <p:sldId id="4358" r:id="rId9"/>
    <p:sldId id="1177" r:id="rId10"/>
    <p:sldId id="331" r:id="rId11"/>
    <p:sldId id="1408" r:id="rId12"/>
    <p:sldId id="4351" r:id="rId13"/>
    <p:sldId id="4361" r:id="rId14"/>
    <p:sldId id="4368" r:id="rId15"/>
    <p:sldId id="4369" r:id="rId16"/>
    <p:sldId id="4371" r:id="rId17"/>
    <p:sldId id="4370" r:id="rId18"/>
    <p:sldId id="4362" r:id="rId19"/>
    <p:sldId id="1165" r:id="rId20"/>
    <p:sldId id="1166" r:id="rId21"/>
    <p:sldId id="4363" r:id="rId22"/>
    <p:sldId id="4372" r:id="rId23"/>
    <p:sldId id="4364" r:id="rId24"/>
    <p:sldId id="1169" r:id="rId25"/>
    <p:sldId id="4365" r:id="rId26"/>
    <p:sldId id="4360" r:id="rId27"/>
    <p:sldId id="257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Akert" initials="CA" lastIdx="1" clrIdx="0"/>
  <p:cmAuthor id="2" name="Christian Akert" initials="CA [2]" lastIdx="1" clrIdx="1"/>
  <p:cmAuthor id="3" name="Christian Akert" initials="CA [3]" lastIdx="1" clrIdx="2"/>
  <p:cmAuthor id="4" name="thag1" initials="t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D9C6E1-7938-4E7F-A6A7-5CC7D6A9846D}" v="421" dt="2023-04-25T11:17:57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75"/>
    <p:restoredTop sz="99439" autoAdjust="0"/>
  </p:normalViewPr>
  <p:slideViewPr>
    <p:cSldViewPr snapToGrid="0" snapToObjects="1">
      <p:cViewPr>
        <p:scale>
          <a:sx n="100" d="100"/>
          <a:sy n="100" d="100"/>
        </p:scale>
        <p:origin x="774" y="84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17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Akeret" userId="b449be29-550d-4c97-b1cf-7b5c7042d85b" providerId="ADAL" clId="{90D9C6E1-7938-4E7F-A6A7-5CC7D6A9846D}"/>
    <pc:docChg chg="custSel modSld">
      <pc:chgData name="Christian Akeret" userId="b449be29-550d-4c97-b1cf-7b5c7042d85b" providerId="ADAL" clId="{90D9C6E1-7938-4E7F-A6A7-5CC7D6A9846D}" dt="2023-04-25T11:17:57.359" v="445"/>
      <pc:docMkLst>
        <pc:docMk/>
      </pc:docMkLst>
      <pc:sldChg chg="modAnim">
        <pc:chgData name="Christian Akeret" userId="b449be29-550d-4c97-b1cf-7b5c7042d85b" providerId="ADAL" clId="{90D9C6E1-7938-4E7F-A6A7-5CC7D6A9846D}" dt="2023-04-25T09:11:29.703" v="167"/>
        <pc:sldMkLst>
          <pc:docMk/>
          <pc:sldMk cId="2611636911" sldId="331"/>
        </pc:sldMkLst>
      </pc:sldChg>
      <pc:sldChg chg="modAnim">
        <pc:chgData name="Christian Akeret" userId="b449be29-550d-4c97-b1cf-7b5c7042d85b" providerId="ADAL" clId="{90D9C6E1-7938-4E7F-A6A7-5CC7D6A9846D}" dt="2023-04-25T11:17:01.018" v="444"/>
        <pc:sldMkLst>
          <pc:docMk/>
          <pc:sldMk cId="3395596597" sldId="1165"/>
        </pc:sldMkLst>
      </pc:sldChg>
      <pc:sldChg chg="addSp modSp mod modAnim">
        <pc:chgData name="Christian Akeret" userId="b449be29-550d-4c97-b1cf-7b5c7042d85b" providerId="ADAL" clId="{90D9C6E1-7938-4E7F-A6A7-5CC7D6A9846D}" dt="2023-04-25T09:24:57.066" v="327"/>
        <pc:sldMkLst>
          <pc:docMk/>
          <pc:sldMk cId="3879823660" sldId="1166"/>
        </pc:sldMkLst>
        <pc:spChg chg="mod">
          <ac:chgData name="Christian Akeret" userId="b449be29-550d-4c97-b1cf-7b5c7042d85b" providerId="ADAL" clId="{90D9C6E1-7938-4E7F-A6A7-5CC7D6A9846D}" dt="2023-04-25T09:24:16.417" v="303" actId="164"/>
          <ac:spMkLst>
            <pc:docMk/>
            <pc:sldMk cId="3879823660" sldId="1166"/>
            <ac:spMk id="9" creationId="{67A356BA-A07C-344A-B92E-26983F12356F}"/>
          </ac:spMkLst>
        </pc:spChg>
        <pc:spChg chg="mod">
          <ac:chgData name="Christian Akeret" userId="b449be29-550d-4c97-b1cf-7b5c7042d85b" providerId="ADAL" clId="{90D9C6E1-7938-4E7F-A6A7-5CC7D6A9846D}" dt="2023-04-25T09:24:16.417" v="303" actId="164"/>
          <ac:spMkLst>
            <pc:docMk/>
            <pc:sldMk cId="3879823660" sldId="1166"/>
            <ac:spMk id="13" creationId="{ADEBEC46-EA0D-964D-A560-C4D5722A717C}"/>
          </ac:spMkLst>
        </pc:spChg>
        <pc:spChg chg="mod">
          <ac:chgData name="Christian Akeret" userId="b449be29-550d-4c97-b1cf-7b5c7042d85b" providerId="ADAL" clId="{90D9C6E1-7938-4E7F-A6A7-5CC7D6A9846D}" dt="2023-04-25T09:24:16.417" v="303" actId="164"/>
          <ac:spMkLst>
            <pc:docMk/>
            <pc:sldMk cId="3879823660" sldId="1166"/>
            <ac:spMk id="14" creationId="{1476D97C-0AA5-B34A-8CE8-8C94C053FC98}"/>
          </ac:spMkLst>
        </pc:spChg>
        <pc:spChg chg="mod">
          <ac:chgData name="Christian Akeret" userId="b449be29-550d-4c97-b1cf-7b5c7042d85b" providerId="ADAL" clId="{90D9C6E1-7938-4E7F-A6A7-5CC7D6A9846D}" dt="2023-04-25T09:24:16.417" v="303" actId="164"/>
          <ac:spMkLst>
            <pc:docMk/>
            <pc:sldMk cId="3879823660" sldId="1166"/>
            <ac:spMk id="15" creationId="{3ABBA8F7-095D-2647-831B-3D697F7B4B80}"/>
          </ac:spMkLst>
        </pc:spChg>
        <pc:spChg chg="mod">
          <ac:chgData name="Christian Akeret" userId="b449be29-550d-4c97-b1cf-7b5c7042d85b" providerId="ADAL" clId="{90D9C6E1-7938-4E7F-A6A7-5CC7D6A9846D}" dt="2023-04-25T09:24:23.867" v="304" actId="164"/>
          <ac:spMkLst>
            <pc:docMk/>
            <pc:sldMk cId="3879823660" sldId="1166"/>
            <ac:spMk id="18" creationId="{73A2FDE4-DBA2-674E-8399-9393F1F73F50}"/>
          </ac:spMkLst>
        </pc:spChg>
        <pc:spChg chg="mod">
          <ac:chgData name="Christian Akeret" userId="b449be29-550d-4c97-b1cf-7b5c7042d85b" providerId="ADAL" clId="{90D9C6E1-7938-4E7F-A6A7-5CC7D6A9846D}" dt="2023-04-25T09:24:23.867" v="304" actId="164"/>
          <ac:spMkLst>
            <pc:docMk/>
            <pc:sldMk cId="3879823660" sldId="1166"/>
            <ac:spMk id="19" creationId="{583D4979-98EC-DF4A-910D-1BFC3F236885}"/>
          </ac:spMkLst>
        </pc:spChg>
        <pc:spChg chg="mod">
          <ac:chgData name="Christian Akeret" userId="b449be29-550d-4c97-b1cf-7b5c7042d85b" providerId="ADAL" clId="{90D9C6E1-7938-4E7F-A6A7-5CC7D6A9846D}" dt="2023-04-25T09:24:23.867" v="304" actId="164"/>
          <ac:spMkLst>
            <pc:docMk/>
            <pc:sldMk cId="3879823660" sldId="1166"/>
            <ac:spMk id="20" creationId="{C44BE1A8-6A8E-234C-BF17-C21CEF2B856B}"/>
          </ac:spMkLst>
        </pc:spChg>
        <pc:spChg chg="mod">
          <ac:chgData name="Christian Akeret" userId="b449be29-550d-4c97-b1cf-7b5c7042d85b" providerId="ADAL" clId="{90D9C6E1-7938-4E7F-A6A7-5CC7D6A9846D}" dt="2023-04-25T09:24:23.867" v="304" actId="164"/>
          <ac:spMkLst>
            <pc:docMk/>
            <pc:sldMk cId="3879823660" sldId="1166"/>
            <ac:spMk id="21" creationId="{7A6BE909-3401-C847-A5FF-9CE38C34B21B}"/>
          </ac:spMkLst>
        </pc:spChg>
        <pc:spChg chg="mod">
          <ac:chgData name="Christian Akeret" userId="b449be29-550d-4c97-b1cf-7b5c7042d85b" providerId="ADAL" clId="{90D9C6E1-7938-4E7F-A6A7-5CC7D6A9846D}" dt="2023-04-25T09:24:23.867" v="304" actId="164"/>
          <ac:spMkLst>
            <pc:docMk/>
            <pc:sldMk cId="3879823660" sldId="1166"/>
            <ac:spMk id="22" creationId="{932A7A7E-B427-2841-BE86-99FFF72BB4F0}"/>
          </ac:spMkLst>
        </pc:spChg>
        <pc:grpChg chg="add mod">
          <ac:chgData name="Christian Akeret" userId="b449be29-550d-4c97-b1cf-7b5c7042d85b" providerId="ADAL" clId="{90D9C6E1-7938-4E7F-A6A7-5CC7D6A9846D}" dt="2023-04-25T09:24:16.417" v="303" actId="164"/>
          <ac:grpSpMkLst>
            <pc:docMk/>
            <pc:sldMk cId="3879823660" sldId="1166"/>
            <ac:grpSpMk id="2" creationId="{03A716D1-5647-A617-2806-4D2ABA2ADDED}"/>
          </ac:grpSpMkLst>
        </pc:grpChg>
        <pc:grpChg chg="add mod">
          <ac:chgData name="Christian Akeret" userId="b449be29-550d-4c97-b1cf-7b5c7042d85b" providerId="ADAL" clId="{90D9C6E1-7938-4E7F-A6A7-5CC7D6A9846D}" dt="2023-04-25T09:24:23.867" v="304" actId="164"/>
          <ac:grpSpMkLst>
            <pc:docMk/>
            <pc:sldMk cId="3879823660" sldId="1166"/>
            <ac:grpSpMk id="6" creationId="{6B43240E-019A-9564-D107-7A4CC149F24A}"/>
          </ac:grpSpMkLst>
        </pc:grpChg>
        <pc:picChg chg="mod">
          <ac:chgData name="Christian Akeret" userId="b449be29-550d-4c97-b1cf-7b5c7042d85b" providerId="ADAL" clId="{90D9C6E1-7938-4E7F-A6A7-5CC7D6A9846D}" dt="2023-04-25T09:24:16.417" v="303" actId="164"/>
          <ac:picMkLst>
            <pc:docMk/>
            <pc:sldMk cId="3879823660" sldId="1166"/>
            <ac:picMk id="8" creationId="{FC497D63-9A74-A347-BF04-4686ECAF0082}"/>
          </ac:picMkLst>
        </pc:picChg>
        <pc:picChg chg="mod">
          <ac:chgData name="Christian Akeret" userId="b449be29-550d-4c97-b1cf-7b5c7042d85b" providerId="ADAL" clId="{90D9C6E1-7938-4E7F-A6A7-5CC7D6A9846D}" dt="2023-04-25T09:24:23.867" v="304" actId="164"/>
          <ac:picMkLst>
            <pc:docMk/>
            <pc:sldMk cId="3879823660" sldId="1166"/>
            <ac:picMk id="17" creationId="{C4A19A1F-2AAA-4E41-A1BE-F8BA2EBE219F}"/>
          </ac:picMkLst>
        </pc:picChg>
      </pc:sldChg>
      <pc:sldChg chg="modAnim">
        <pc:chgData name="Christian Akeret" userId="b449be29-550d-4c97-b1cf-7b5c7042d85b" providerId="ADAL" clId="{90D9C6E1-7938-4E7F-A6A7-5CC7D6A9846D}" dt="2023-04-25T09:26:12.079" v="352"/>
        <pc:sldMkLst>
          <pc:docMk/>
          <pc:sldMk cId="2136284384" sldId="1169"/>
        </pc:sldMkLst>
      </pc:sldChg>
      <pc:sldChg chg="modSp modAnim">
        <pc:chgData name="Christian Akeret" userId="b449be29-550d-4c97-b1cf-7b5c7042d85b" providerId="ADAL" clId="{90D9C6E1-7938-4E7F-A6A7-5CC7D6A9846D}" dt="2023-04-25T11:06:45.359" v="399" actId="207"/>
        <pc:sldMkLst>
          <pc:docMk/>
          <pc:sldMk cId="1260407239" sldId="4311"/>
        </pc:sldMkLst>
        <pc:spChg chg="mod">
          <ac:chgData name="Christian Akeret" userId="b449be29-550d-4c97-b1cf-7b5c7042d85b" providerId="ADAL" clId="{90D9C6E1-7938-4E7F-A6A7-5CC7D6A9846D}" dt="2023-04-25T11:06:45.359" v="399" actId="207"/>
          <ac:spMkLst>
            <pc:docMk/>
            <pc:sldMk cId="1260407239" sldId="4311"/>
            <ac:spMk id="3" creationId="{0D11894A-6B0B-45C2-9481-50CDB6A22FEB}"/>
          </ac:spMkLst>
        </pc:spChg>
      </pc:sldChg>
      <pc:sldChg chg="modAnim">
        <pc:chgData name="Christian Akeret" userId="b449be29-550d-4c97-b1cf-7b5c7042d85b" providerId="ADAL" clId="{90D9C6E1-7938-4E7F-A6A7-5CC7D6A9846D}" dt="2023-04-25T09:12:41.111" v="168"/>
        <pc:sldMkLst>
          <pc:docMk/>
          <pc:sldMk cId="3220837790" sldId="4351"/>
        </pc:sldMkLst>
      </pc:sldChg>
      <pc:sldChg chg="modAnim">
        <pc:chgData name="Christian Akeret" userId="b449be29-550d-4c97-b1cf-7b5c7042d85b" providerId="ADAL" clId="{90D9C6E1-7938-4E7F-A6A7-5CC7D6A9846D}" dt="2023-04-25T09:08:41.097" v="104"/>
        <pc:sldMkLst>
          <pc:docMk/>
          <pc:sldMk cId="4212278298" sldId="4358"/>
        </pc:sldMkLst>
      </pc:sldChg>
      <pc:sldChg chg="modAnim">
        <pc:chgData name="Christian Akeret" userId="b449be29-550d-4c97-b1cf-7b5c7042d85b" providerId="ADAL" clId="{90D9C6E1-7938-4E7F-A6A7-5CC7D6A9846D}" dt="2023-04-25T09:27:05.791" v="366"/>
        <pc:sldMkLst>
          <pc:docMk/>
          <pc:sldMk cId="1530390315" sldId="4365"/>
        </pc:sldMkLst>
      </pc:sldChg>
      <pc:sldChg chg="modSp mod modAnim">
        <pc:chgData name="Christian Akeret" userId="b449be29-550d-4c97-b1cf-7b5c7042d85b" providerId="ADAL" clId="{90D9C6E1-7938-4E7F-A6A7-5CC7D6A9846D}" dt="2023-04-25T11:13:32.458" v="410" actId="1076"/>
        <pc:sldMkLst>
          <pc:docMk/>
          <pc:sldMk cId="1443968579" sldId="4368"/>
        </pc:sldMkLst>
        <pc:spChg chg="mod">
          <ac:chgData name="Christian Akeret" userId="b449be29-550d-4c97-b1cf-7b5c7042d85b" providerId="ADAL" clId="{90D9C6E1-7938-4E7F-A6A7-5CC7D6A9846D}" dt="2023-04-25T09:13:36.761" v="170" actId="1076"/>
          <ac:spMkLst>
            <pc:docMk/>
            <pc:sldMk cId="1443968579" sldId="4368"/>
            <ac:spMk id="11" creationId="{5682ED45-52A8-F611-20EB-FBA70DC4B7AA}"/>
          </ac:spMkLst>
        </pc:spChg>
        <pc:spChg chg="mod">
          <ac:chgData name="Christian Akeret" userId="b449be29-550d-4c97-b1cf-7b5c7042d85b" providerId="ADAL" clId="{90D9C6E1-7938-4E7F-A6A7-5CC7D6A9846D}" dt="2023-04-25T09:13:50.313" v="173" actId="1076"/>
          <ac:spMkLst>
            <pc:docMk/>
            <pc:sldMk cId="1443968579" sldId="4368"/>
            <ac:spMk id="12" creationId="{EAD5CD80-FCC1-5C77-A652-425C27069E27}"/>
          </ac:spMkLst>
        </pc:spChg>
        <pc:spChg chg="mod">
          <ac:chgData name="Christian Akeret" userId="b449be29-550d-4c97-b1cf-7b5c7042d85b" providerId="ADAL" clId="{90D9C6E1-7938-4E7F-A6A7-5CC7D6A9846D}" dt="2023-04-25T11:13:32.458" v="410" actId="1076"/>
          <ac:spMkLst>
            <pc:docMk/>
            <pc:sldMk cId="1443968579" sldId="4368"/>
            <ac:spMk id="13" creationId="{C5EA439E-72F1-1E53-904D-9BE6CB49D677}"/>
          </ac:spMkLst>
        </pc:spChg>
      </pc:sldChg>
      <pc:sldChg chg="modSp mod modAnim">
        <pc:chgData name="Christian Akeret" userId="b449be29-550d-4c97-b1cf-7b5c7042d85b" providerId="ADAL" clId="{90D9C6E1-7938-4E7F-A6A7-5CC7D6A9846D}" dt="2023-04-25T09:18:37.595" v="237" actId="2085"/>
        <pc:sldMkLst>
          <pc:docMk/>
          <pc:sldMk cId="1640162690" sldId="4369"/>
        </pc:sldMkLst>
        <pc:spChg chg="mod">
          <ac:chgData name="Christian Akeret" userId="b449be29-550d-4c97-b1cf-7b5c7042d85b" providerId="ADAL" clId="{90D9C6E1-7938-4E7F-A6A7-5CC7D6A9846D}" dt="2023-04-25T09:18:37.595" v="237" actId="2085"/>
          <ac:spMkLst>
            <pc:docMk/>
            <pc:sldMk cId="1640162690" sldId="4369"/>
            <ac:spMk id="8" creationId="{13FF7E22-A4C6-4918-9F91-29AA00109FEC}"/>
          </ac:spMkLst>
        </pc:spChg>
      </pc:sldChg>
      <pc:sldChg chg="modSp mod modAnim">
        <pc:chgData name="Christian Akeret" userId="b449be29-550d-4c97-b1cf-7b5c7042d85b" providerId="ADAL" clId="{90D9C6E1-7938-4E7F-A6A7-5CC7D6A9846D}" dt="2023-04-25T11:15:02.636" v="412" actId="1076"/>
        <pc:sldMkLst>
          <pc:docMk/>
          <pc:sldMk cId="2669527803" sldId="4370"/>
        </pc:sldMkLst>
        <pc:spChg chg="mod">
          <ac:chgData name="Christian Akeret" userId="b449be29-550d-4c97-b1cf-7b5c7042d85b" providerId="ADAL" clId="{90D9C6E1-7938-4E7F-A6A7-5CC7D6A9846D}" dt="2023-04-25T11:15:02.636" v="412" actId="1076"/>
          <ac:spMkLst>
            <pc:docMk/>
            <pc:sldMk cId="2669527803" sldId="4370"/>
            <ac:spMk id="13" creationId="{C5EA439E-72F1-1E53-904D-9BE6CB49D677}"/>
          </ac:spMkLst>
        </pc:spChg>
      </pc:sldChg>
      <pc:sldChg chg="modSp mod modAnim">
        <pc:chgData name="Christian Akeret" userId="b449be29-550d-4c97-b1cf-7b5c7042d85b" providerId="ADAL" clId="{90D9C6E1-7938-4E7F-A6A7-5CC7D6A9846D}" dt="2023-04-25T11:14:21.876" v="411" actId="1076"/>
        <pc:sldMkLst>
          <pc:docMk/>
          <pc:sldMk cId="4034739141" sldId="4371"/>
        </pc:sldMkLst>
        <pc:spChg chg="mod">
          <ac:chgData name="Christian Akeret" userId="b449be29-550d-4c97-b1cf-7b5c7042d85b" providerId="ADAL" clId="{90D9C6E1-7938-4E7F-A6A7-5CC7D6A9846D}" dt="2023-04-25T11:14:21.876" v="411" actId="1076"/>
          <ac:spMkLst>
            <pc:docMk/>
            <pc:sldMk cId="4034739141" sldId="4371"/>
            <ac:spMk id="12" creationId="{EAD5CD80-FCC1-5C77-A652-425C27069E27}"/>
          </ac:spMkLst>
        </pc:spChg>
      </pc:sldChg>
      <pc:sldChg chg="addSp delSp modSp mod modAnim">
        <pc:chgData name="Christian Akeret" userId="b449be29-550d-4c97-b1cf-7b5c7042d85b" providerId="ADAL" clId="{90D9C6E1-7938-4E7F-A6A7-5CC7D6A9846D}" dt="2023-04-25T11:17:57.359" v="445"/>
        <pc:sldMkLst>
          <pc:docMk/>
          <pc:sldMk cId="2403064704" sldId="4372"/>
        </pc:sldMkLst>
        <pc:spChg chg="del">
          <ac:chgData name="Christian Akeret" userId="b449be29-550d-4c97-b1cf-7b5c7042d85b" providerId="ADAL" clId="{90D9C6E1-7938-4E7F-A6A7-5CC7D6A9846D}" dt="2023-04-25T10:49:21.687" v="381" actId="478"/>
          <ac:spMkLst>
            <pc:docMk/>
            <pc:sldMk cId="2403064704" sldId="4372"/>
            <ac:spMk id="2" creationId="{AB871AE8-005A-37D8-C52D-49AB3DE6D00D}"/>
          </ac:spMkLst>
        </pc:spChg>
        <pc:spChg chg="del">
          <ac:chgData name="Christian Akeret" userId="b449be29-550d-4c97-b1cf-7b5c7042d85b" providerId="ADAL" clId="{90D9C6E1-7938-4E7F-A6A7-5CC7D6A9846D}" dt="2023-04-25T11:03:39.075" v="391" actId="478"/>
          <ac:spMkLst>
            <pc:docMk/>
            <pc:sldMk cId="2403064704" sldId="4372"/>
            <ac:spMk id="6" creationId="{02150F4D-51EB-DC0E-6D3B-46C0D68A4D30}"/>
          </ac:spMkLst>
        </pc:spChg>
        <pc:spChg chg="add mod">
          <ac:chgData name="Christian Akeret" userId="b449be29-550d-4c97-b1cf-7b5c7042d85b" providerId="ADAL" clId="{90D9C6E1-7938-4E7F-A6A7-5CC7D6A9846D}" dt="2023-04-25T11:04:13.576" v="397" actId="1076"/>
          <ac:spMkLst>
            <pc:docMk/>
            <pc:sldMk cId="2403064704" sldId="4372"/>
            <ac:spMk id="7" creationId="{41BC6DA2-9392-F418-89EA-840AD411C2B5}"/>
          </ac:spMkLst>
        </pc:spChg>
        <pc:spChg chg="add mod">
          <ac:chgData name="Christian Akeret" userId="b449be29-550d-4c97-b1cf-7b5c7042d85b" providerId="ADAL" clId="{90D9C6E1-7938-4E7F-A6A7-5CC7D6A9846D}" dt="2023-04-25T10:49:51.124" v="389" actId="1076"/>
          <ac:spMkLst>
            <pc:docMk/>
            <pc:sldMk cId="2403064704" sldId="4372"/>
            <ac:spMk id="8" creationId="{23738135-5B44-1BDB-D4F0-FA51ADD2BF95}"/>
          </ac:spMkLst>
        </pc:spChg>
        <pc:spChg chg="add mod">
          <ac:chgData name="Christian Akeret" userId="b449be29-550d-4c97-b1cf-7b5c7042d85b" providerId="ADAL" clId="{90D9C6E1-7938-4E7F-A6A7-5CC7D6A9846D}" dt="2023-04-25T10:49:47.990" v="388" actId="1076"/>
          <ac:spMkLst>
            <pc:docMk/>
            <pc:sldMk cId="2403064704" sldId="4372"/>
            <ac:spMk id="9" creationId="{8CB03E03-BBA5-12B9-BDAB-81DDED403EBF}"/>
          </ac:spMkLst>
        </pc:spChg>
        <pc:spChg chg="add mod">
          <ac:chgData name="Christian Akeret" userId="b449be29-550d-4c97-b1cf-7b5c7042d85b" providerId="ADAL" clId="{90D9C6E1-7938-4E7F-A6A7-5CC7D6A9846D}" dt="2023-04-25T10:49:33.955" v="384" actId="113"/>
          <ac:spMkLst>
            <pc:docMk/>
            <pc:sldMk cId="2403064704" sldId="4372"/>
            <ac:spMk id="10" creationId="{C177238A-7F74-1326-CE89-386A29843756}"/>
          </ac:spMkLst>
        </pc:spChg>
        <pc:spChg chg="add del mod">
          <ac:chgData name="Christian Akeret" userId="b449be29-550d-4c97-b1cf-7b5c7042d85b" providerId="ADAL" clId="{90D9C6E1-7938-4E7F-A6A7-5CC7D6A9846D}" dt="2023-04-25T10:49:25.766" v="382" actId="478"/>
          <ac:spMkLst>
            <pc:docMk/>
            <pc:sldMk cId="2403064704" sldId="4372"/>
            <ac:spMk id="12" creationId="{552E6885-4441-EBDE-0B05-32970423BF1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5418C9-1CF6-4355-AA67-C4096EFE6E8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077F94E7-8F78-44CB-9289-997DB123BFD6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1050" b="1" noProof="0" dirty="0">
              <a:latin typeface="Intelo Regular"/>
              <a:cs typeface="Intelo Regular"/>
            </a:rPr>
            <a:t>End- customer</a:t>
          </a:r>
        </a:p>
        <a:p>
          <a:r>
            <a:rPr lang="en-GB" sz="600" b="0" noProof="0" dirty="0">
              <a:latin typeface="Intelo Regular"/>
              <a:cs typeface="Intelo Regular"/>
            </a:rPr>
            <a:t>(= service receiver; e.g. insured person, tenant, etc.)</a:t>
          </a:r>
        </a:p>
      </dgm:t>
    </dgm:pt>
    <dgm:pt modelId="{12899731-F7B5-42FC-939D-CCCCB8F31E1E}" type="parTrans" cxnId="{8A4DC956-902D-46ED-B74A-15FDBF3504BD}">
      <dgm:prSet/>
      <dgm:spPr/>
      <dgm:t>
        <a:bodyPr/>
        <a:lstStyle/>
        <a:p>
          <a:endParaRPr lang="de-CH" sz="900">
            <a:latin typeface="Intelo Regular"/>
            <a:cs typeface="Intelo Regular"/>
          </a:endParaRPr>
        </a:p>
      </dgm:t>
    </dgm:pt>
    <dgm:pt modelId="{93858105-5BE7-43D4-8C2B-006689CA080A}" type="sibTrans" cxnId="{8A4DC956-902D-46ED-B74A-15FDBF3504BD}">
      <dgm:prSet/>
      <dgm:spPr>
        <a:solidFill>
          <a:srgbClr val="92D050"/>
        </a:solidFill>
      </dgm:spPr>
      <dgm:t>
        <a:bodyPr/>
        <a:lstStyle/>
        <a:p>
          <a:endParaRPr lang="de-CH" sz="900">
            <a:latin typeface="Intelo Regular"/>
            <a:cs typeface="Intelo Regular"/>
          </a:endParaRPr>
        </a:p>
      </dgm:t>
    </dgm:pt>
    <dgm:pt modelId="{6AC10C91-3856-417E-A2B8-9380AB8BEB7C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1050" b="1" noProof="0" dirty="0">
              <a:latin typeface="Intelo Regular"/>
              <a:cs typeface="Intelo Regular"/>
            </a:rPr>
            <a:t>Trusted providers</a:t>
          </a:r>
        </a:p>
        <a:p>
          <a:r>
            <a:rPr lang="en-GB" sz="600" b="0" noProof="0" dirty="0">
              <a:latin typeface="Intelo Regular"/>
              <a:cs typeface="Intelo Regular"/>
            </a:rPr>
            <a:t>(e.g. craftsmen, lawyers, doctors, etc.)</a:t>
          </a:r>
          <a:endParaRPr lang="en-GB" sz="600" b="1" noProof="0" dirty="0">
            <a:latin typeface="Intelo Regular"/>
            <a:cs typeface="Intelo Regular"/>
          </a:endParaRPr>
        </a:p>
      </dgm:t>
    </dgm:pt>
    <dgm:pt modelId="{13011D93-380C-41D5-88BE-4DB8F6BEC61B}" type="parTrans" cxnId="{80D577E4-7405-4DF7-A7A6-7447594F3A89}">
      <dgm:prSet/>
      <dgm:spPr/>
      <dgm:t>
        <a:bodyPr/>
        <a:lstStyle/>
        <a:p>
          <a:endParaRPr lang="de-CH" sz="900">
            <a:latin typeface="Intelo Regular"/>
            <a:cs typeface="Intelo Regular"/>
          </a:endParaRPr>
        </a:p>
      </dgm:t>
    </dgm:pt>
    <dgm:pt modelId="{2C6FD1F5-6E82-4B2E-9A6F-11A4968F2E3C}" type="sibTrans" cxnId="{80D577E4-7405-4DF7-A7A6-7447594F3A89}">
      <dgm:prSet/>
      <dgm:spPr>
        <a:solidFill>
          <a:srgbClr val="92D050"/>
        </a:solidFill>
      </dgm:spPr>
      <dgm:t>
        <a:bodyPr/>
        <a:lstStyle/>
        <a:p>
          <a:endParaRPr lang="de-CH" sz="900">
            <a:latin typeface="Intelo Regular"/>
            <a:cs typeface="Intelo Regular"/>
          </a:endParaRPr>
        </a:p>
      </dgm:t>
    </dgm:pt>
    <dgm:pt modelId="{E1D1F840-78F4-48CF-8807-340CC816CC6B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1050" b="1" noProof="0" dirty="0">
              <a:latin typeface="Intelo Regular"/>
              <a:cs typeface="Intelo Regular"/>
            </a:rPr>
            <a:t>Insurance or Property Manager</a:t>
          </a:r>
          <a:endParaRPr lang="en-GB" sz="600" b="0" noProof="0" dirty="0">
            <a:latin typeface="Intelo Regular"/>
            <a:cs typeface="Intelo Regular"/>
          </a:endParaRPr>
        </a:p>
      </dgm:t>
    </dgm:pt>
    <dgm:pt modelId="{A40AD15C-4325-4ECD-B1E1-AD7588CCCADF}" type="sibTrans" cxnId="{F810A854-A80C-49E7-9D6C-431F2AD6C180}">
      <dgm:prSet/>
      <dgm:spPr>
        <a:solidFill>
          <a:srgbClr val="92D050"/>
        </a:solidFill>
      </dgm:spPr>
      <dgm:t>
        <a:bodyPr/>
        <a:lstStyle/>
        <a:p>
          <a:endParaRPr lang="de-CH" sz="900">
            <a:latin typeface="Intelo Regular"/>
            <a:cs typeface="Intelo Regular"/>
          </a:endParaRPr>
        </a:p>
      </dgm:t>
    </dgm:pt>
    <dgm:pt modelId="{1C85D5FF-46BB-485F-91C8-4D52826B7C0D}" type="parTrans" cxnId="{F810A854-A80C-49E7-9D6C-431F2AD6C180}">
      <dgm:prSet/>
      <dgm:spPr/>
      <dgm:t>
        <a:bodyPr/>
        <a:lstStyle/>
        <a:p>
          <a:endParaRPr lang="de-CH" sz="900">
            <a:latin typeface="Intelo Regular"/>
            <a:cs typeface="Intelo Regular"/>
          </a:endParaRPr>
        </a:p>
      </dgm:t>
    </dgm:pt>
    <dgm:pt modelId="{6BB75D2F-475C-4286-BD14-837EFC146205}">
      <dgm:prSet phldrT="[Text]" custT="1"/>
      <dgm:spPr>
        <a:noFill/>
      </dgm:spPr>
      <dgm:t>
        <a:bodyPr/>
        <a:lstStyle/>
        <a:p>
          <a:endParaRPr lang="de-CH" sz="900" b="1">
            <a:latin typeface="Intelo Regular"/>
            <a:cs typeface="Intelo Regular"/>
          </a:endParaRPr>
        </a:p>
      </dgm:t>
    </dgm:pt>
    <dgm:pt modelId="{8EE2809B-7991-40CB-BDAC-634A5B419093}" type="sibTrans" cxnId="{CC885796-2BB3-4876-8D53-D0583A02F482}">
      <dgm:prSet/>
      <dgm:spPr/>
      <dgm:t>
        <a:bodyPr/>
        <a:lstStyle/>
        <a:p>
          <a:endParaRPr lang="de-CH" sz="900">
            <a:latin typeface="Intelo Regular"/>
            <a:cs typeface="Intelo Regular"/>
          </a:endParaRPr>
        </a:p>
      </dgm:t>
    </dgm:pt>
    <dgm:pt modelId="{E1914314-9C6E-41E1-8BBB-CB900A0E821F}" type="parTrans" cxnId="{CC885796-2BB3-4876-8D53-D0583A02F482}">
      <dgm:prSet/>
      <dgm:spPr/>
      <dgm:t>
        <a:bodyPr/>
        <a:lstStyle/>
        <a:p>
          <a:endParaRPr lang="de-CH" sz="900">
            <a:latin typeface="Intelo Regular"/>
            <a:cs typeface="Intelo Regular"/>
          </a:endParaRPr>
        </a:p>
      </dgm:t>
    </dgm:pt>
    <dgm:pt modelId="{88BE6FF1-D602-4526-BB85-6FD4B9993D91}" type="pres">
      <dgm:prSet presAssocID="{A95418C9-1CF6-4355-AA67-C4096EFE6E8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6E1D105-FB94-4326-B6AD-A9280A74442D}" type="pres">
      <dgm:prSet presAssocID="{6BB75D2F-475C-4286-BD14-837EFC146205}" presName="centerShape" presStyleLbl="node0" presStyleIdx="0" presStyleCnt="1"/>
      <dgm:spPr/>
    </dgm:pt>
    <dgm:pt modelId="{CAF62AF1-3577-4A90-B9B2-8DC75092C6E6}" type="pres">
      <dgm:prSet presAssocID="{077F94E7-8F78-44CB-9289-997DB123BFD6}" presName="node" presStyleLbl="node1" presStyleIdx="0" presStyleCnt="3" custScaleX="133199" custScaleY="131740">
        <dgm:presLayoutVars>
          <dgm:bulletEnabled val="1"/>
        </dgm:presLayoutVars>
      </dgm:prSet>
      <dgm:spPr/>
    </dgm:pt>
    <dgm:pt modelId="{1C826176-E959-47CB-8534-E4BC9F5D3232}" type="pres">
      <dgm:prSet presAssocID="{077F94E7-8F78-44CB-9289-997DB123BFD6}" presName="dummy" presStyleCnt="0"/>
      <dgm:spPr/>
    </dgm:pt>
    <dgm:pt modelId="{8E3BD53B-8FA7-4CA4-B052-E57BE2D94A3A}" type="pres">
      <dgm:prSet presAssocID="{93858105-5BE7-43D4-8C2B-006689CA080A}" presName="sibTrans" presStyleLbl="sibTrans2D1" presStyleIdx="0" presStyleCnt="3"/>
      <dgm:spPr/>
    </dgm:pt>
    <dgm:pt modelId="{98D4A33F-C913-43F8-BD48-335CCA8F27F9}" type="pres">
      <dgm:prSet presAssocID="{E1D1F840-78F4-48CF-8807-340CC816CC6B}" presName="node" presStyleLbl="node1" presStyleIdx="1" presStyleCnt="3" custScaleX="133199" custScaleY="131740">
        <dgm:presLayoutVars>
          <dgm:bulletEnabled val="1"/>
        </dgm:presLayoutVars>
      </dgm:prSet>
      <dgm:spPr/>
    </dgm:pt>
    <dgm:pt modelId="{A84BAA28-0FAA-4A61-8C75-47613623AA2D}" type="pres">
      <dgm:prSet presAssocID="{E1D1F840-78F4-48CF-8807-340CC816CC6B}" presName="dummy" presStyleCnt="0"/>
      <dgm:spPr/>
    </dgm:pt>
    <dgm:pt modelId="{2AF9186D-42CF-4E59-BD4C-04D6EEDCC4F4}" type="pres">
      <dgm:prSet presAssocID="{A40AD15C-4325-4ECD-B1E1-AD7588CCCADF}" presName="sibTrans" presStyleLbl="sibTrans2D1" presStyleIdx="1" presStyleCnt="3"/>
      <dgm:spPr/>
    </dgm:pt>
    <dgm:pt modelId="{830F6B4D-682C-462F-AE99-A383EAF29020}" type="pres">
      <dgm:prSet presAssocID="{6AC10C91-3856-417E-A2B8-9380AB8BEB7C}" presName="node" presStyleLbl="node1" presStyleIdx="2" presStyleCnt="3" custScaleX="133199" custScaleY="131740">
        <dgm:presLayoutVars>
          <dgm:bulletEnabled val="1"/>
        </dgm:presLayoutVars>
      </dgm:prSet>
      <dgm:spPr/>
    </dgm:pt>
    <dgm:pt modelId="{1B967168-FBDD-472A-BF64-D6C06A52E38F}" type="pres">
      <dgm:prSet presAssocID="{6AC10C91-3856-417E-A2B8-9380AB8BEB7C}" presName="dummy" presStyleCnt="0"/>
      <dgm:spPr/>
    </dgm:pt>
    <dgm:pt modelId="{C9F08CFF-2120-4414-AF8D-30BB7CE7A55F}" type="pres">
      <dgm:prSet presAssocID="{2C6FD1F5-6E82-4B2E-9A6F-11A4968F2E3C}" presName="sibTrans" presStyleLbl="sibTrans2D1" presStyleIdx="2" presStyleCnt="3"/>
      <dgm:spPr/>
    </dgm:pt>
  </dgm:ptLst>
  <dgm:cxnLst>
    <dgm:cxn modelId="{3A2D0912-2386-A04C-8B98-526C27B0E2A8}" type="presOf" srcId="{93858105-5BE7-43D4-8C2B-006689CA080A}" destId="{8E3BD53B-8FA7-4CA4-B052-E57BE2D94A3A}" srcOrd="0" destOrd="0" presId="urn:microsoft.com/office/officeart/2005/8/layout/radial6"/>
    <dgm:cxn modelId="{263A326E-2F34-2F40-862C-787C5860E38C}" type="presOf" srcId="{E1D1F840-78F4-48CF-8807-340CC816CC6B}" destId="{98D4A33F-C913-43F8-BD48-335CCA8F27F9}" srcOrd="0" destOrd="0" presId="urn:microsoft.com/office/officeart/2005/8/layout/radial6"/>
    <dgm:cxn modelId="{F810A854-A80C-49E7-9D6C-431F2AD6C180}" srcId="{6BB75D2F-475C-4286-BD14-837EFC146205}" destId="{E1D1F840-78F4-48CF-8807-340CC816CC6B}" srcOrd="1" destOrd="0" parTransId="{1C85D5FF-46BB-485F-91C8-4D52826B7C0D}" sibTransId="{A40AD15C-4325-4ECD-B1E1-AD7588CCCADF}"/>
    <dgm:cxn modelId="{8A4DC956-902D-46ED-B74A-15FDBF3504BD}" srcId="{6BB75D2F-475C-4286-BD14-837EFC146205}" destId="{077F94E7-8F78-44CB-9289-997DB123BFD6}" srcOrd="0" destOrd="0" parTransId="{12899731-F7B5-42FC-939D-CCCCB8F31E1E}" sibTransId="{93858105-5BE7-43D4-8C2B-006689CA080A}"/>
    <dgm:cxn modelId="{DA14BA5A-C41D-A64A-AA6C-BE285A76B80B}" type="presOf" srcId="{077F94E7-8F78-44CB-9289-997DB123BFD6}" destId="{CAF62AF1-3577-4A90-B9B2-8DC75092C6E6}" srcOrd="0" destOrd="0" presId="urn:microsoft.com/office/officeart/2005/8/layout/radial6"/>
    <dgm:cxn modelId="{40084C7D-A76D-0B48-997E-8846ABDB8D7A}" type="presOf" srcId="{6AC10C91-3856-417E-A2B8-9380AB8BEB7C}" destId="{830F6B4D-682C-462F-AE99-A383EAF29020}" srcOrd="0" destOrd="0" presId="urn:microsoft.com/office/officeart/2005/8/layout/radial6"/>
    <dgm:cxn modelId="{62057291-27F0-DA46-B2C8-8B4A69E373E3}" type="presOf" srcId="{A95418C9-1CF6-4355-AA67-C4096EFE6E8B}" destId="{88BE6FF1-D602-4526-BB85-6FD4B9993D91}" srcOrd="0" destOrd="0" presId="urn:microsoft.com/office/officeart/2005/8/layout/radial6"/>
    <dgm:cxn modelId="{CC885796-2BB3-4876-8D53-D0583A02F482}" srcId="{A95418C9-1CF6-4355-AA67-C4096EFE6E8B}" destId="{6BB75D2F-475C-4286-BD14-837EFC146205}" srcOrd="0" destOrd="0" parTransId="{E1914314-9C6E-41E1-8BBB-CB900A0E821F}" sibTransId="{8EE2809B-7991-40CB-BDAC-634A5B419093}"/>
    <dgm:cxn modelId="{4AA889D7-C6E8-E74F-834F-2B6A18F9A5AD}" type="presOf" srcId="{A40AD15C-4325-4ECD-B1E1-AD7588CCCADF}" destId="{2AF9186D-42CF-4E59-BD4C-04D6EEDCC4F4}" srcOrd="0" destOrd="0" presId="urn:microsoft.com/office/officeart/2005/8/layout/radial6"/>
    <dgm:cxn modelId="{80D577E4-7405-4DF7-A7A6-7447594F3A89}" srcId="{6BB75D2F-475C-4286-BD14-837EFC146205}" destId="{6AC10C91-3856-417E-A2B8-9380AB8BEB7C}" srcOrd="2" destOrd="0" parTransId="{13011D93-380C-41D5-88BE-4DB8F6BEC61B}" sibTransId="{2C6FD1F5-6E82-4B2E-9A6F-11A4968F2E3C}"/>
    <dgm:cxn modelId="{EA5FF5EF-4D07-194C-A346-287064A05372}" type="presOf" srcId="{6BB75D2F-475C-4286-BD14-837EFC146205}" destId="{B6E1D105-FB94-4326-B6AD-A9280A74442D}" srcOrd="0" destOrd="0" presId="urn:microsoft.com/office/officeart/2005/8/layout/radial6"/>
    <dgm:cxn modelId="{1A3462F6-B419-A641-B70C-792C0349288F}" type="presOf" srcId="{2C6FD1F5-6E82-4B2E-9A6F-11A4968F2E3C}" destId="{C9F08CFF-2120-4414-AF8D-30BB7CE7A55F}" srcOrd="0" destOrd="0" presId="urn:microsoft.com/office/officeart/2005/8/layout/radial6"/>
    <dgm:cxn modelId="{2B8C5A58-916B-5440-A5BC-F7AAFE248920}" type="presParOf" srcId="{88BE6FF1-D602-4526-BB85-6FD4B9993D91}" destId="{B6E1D105-FB94-4326-B6AD-A9280A74442D}" srcOrd="0" destOrd="0" presId="urn:microsoft.com/office/officeart/2005/8/layout/radial6"/>
    <dgm:cxn modelId="{AE31B7EF-C37C-8741-ACF7-3792639F066F}" type="presParOf" srcId="{88BE6FF1-D602-4526-BB85-6FD4B9993D91}" destId="{CAF62AF1-3577-4A90-B9B2-8DC75092C6E6}" srcOrd="1" destOrd="0" presId="urn:microsoft.com/office/officeart/2005/8/layout/radial6"/>
    <dgm:cxn modelId="{EF488F54-48E5-4A49-B350-3C9F661C9DA2}" type="presParOf" srcId="{88BE6FF1-D602-4526-BB85-6FD4B9993D91}" destId="{1C826176-E959-47CB-8534-E4BC9F5D3232}" srcOrd="2" destOrd="0" presId="urn:microsoft.com/office/officeart/2005/8/layout/radial6"/>
    <dgm:cxn modelId="{54E49B62-44B9-A349-AF81-45CB6914D797}" type="presParOf" srcId="{88BE6FF1-D602-4526-BB85-6FD4B9993D91}" destId="{8E3BD53B-8FA7-4CA4-B052-E57BE2D94A3A}" srcOrd="3" destOrd="0" presId="urn:microsoft.com/office/officeart/2005/8/layout/radial6"/>
    <dgm:cxn modelId="{63512DF5-2726-C64E-B493-B21D864CB1D7}" type="presParOf" srcId="{88BE6FF1-D602-4526-BB85-6FD4B9993D91}" destId="{98D4A33F-C913-43F8-BD48-335CCA8F27F9}" srcOrd="4" destOrd="0" presId="urn:microsoft.com/office/officeart/2005/8/layout/radial6"/>
    <dgm:cxn modelId="{A6C18C78-6E1C-0F4C-A4CE-F2B7F4080B7B}" type="presParOf" srcId="{88BE6FF1-D602-4526-BB85-6FD4B9993D91}" destId="{A84BAA28-0FAA-4A61-8C75-47613623AA2D}" srcOrd="5" destOrd="0" presId="urn:microsoft.com/office/officeart/2005/8/layout/radial6"/>
    <dgm:cxn modelId="{9F5E4358-4FC2-3F41-AAB7-0726857F10A9}" type="presParOf" srcId="{88BE6FF1-D602-4526-BB85-6FD4B9993D91}" destId="{2AF9186D-42CF-4E59-BD4C-04D6EEDCC4F4}" srcOrd="6" destOrd="0" presId="urn:microsoft.com/office/officeart/2005/8/layout/radial6"/>
    <dgm:cxn modelId="{27FB9A34-2A1C-1C4C-9C12-C7A4149523B8}" type="presParOf" srcId="{88BE6FF1-D602-4526-BB85-6FD4B9993D91}" destId="{830F6B4D-682C-462F-AE99-A383EAF29020}" srcOrd="7" destOrd="0" presId="urn:microsoft.com/office/officeart/2005/8/layout/radial6"/>
    <dgm:cxn modelId="{3D99BA52-BEF5-3F40-A4FF-A5945662FF37}" type="presParOf" srcId="{88BE6FF1-D602-4526-BB85-6FD4B9993D91}" destId="{1B967168-FBDD-472A-BF64-D6C06A52E38F}" srcOrd="8" destOrd="0" presId="urn:microsoft.com/office/officeart/2005/8/layout/radial6"/>
    <dgm:cxn modelId="{AAFFD9EB-A787-9A47-9D46-669DC23474C3}" type="presParOf" srcId="{88BE6FF1-D602-4526-BB85-6FD4B9993D91}" destId="{C9F08CFF-2120-4414-AF8D-30BB7CE7A55F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08CFF-2120-4414-AF8D-30BB7CE7A55F}">
      <dsp:nvSpPr>
        <dsp:cNvPr id="0" name=""/>
        <dsp:cNvSpPr/>
      </dsp:nvSpPr>
      <dsp:spPr>
        <a:xfrm>
          <a:off x="1013231" y="454785"/>
          <a:ext cx="2588833" cy="2588833"/>
        </a:xfrm>
        <a:prstGeom prst="blockArc">
          <a:avLst>
            <a:gd name="adj1" fmla="val 9000000"/>
            <a:gd name="adj2" fmla="val 16200000"/>
            <a:gd name="adj3" fmla="val 4642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9186D-42CF-4E59-BD4C-04D6EEDCC4F4}">
      <dsp:nvSpPr>
        <dsp:cNvPr id="0" name=""/>
        <dsp:cNvSpPr/>
      </dsp:nvSpPr>
      <dsp:spPr>
        <a:xfrm>
          <a:off x="1013231" y="454785"/>
          <a:ext cx="2588833" cy="2588833"/>
        </a:xfrm>
        <a:prstGeom prst="blockArc">
          <a:avLst>
            <a:gd name="adj1" fmla="val 1800000"/>
            <a:gd name="adj2" fmla="val 9000000"/>
            <a:gd name="adj3" fmla="val 4642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BD53B-8FA7-4CA4-B052-E57BE2D94A3A}">
      <dsp:nvSpPr>
        <dsp:cNvPr id="0" name=""/>
        <dsp:cNvSpPr/>
      </dsp:nvSpPr>
      <dsp:spPr>
        <a:xfrm>
          <a:off x="1013231" y="454785"/>
          <a:ext cx="2588833" cy="2588833"/>
        </a:xfrm>
        <a:prstGeom prst="blockArc">
          <a:avLst>
            <a:gd name="adj1" fmla="val 16200000"/>
            <a:gd name="adj2" fmla="val 1800000"/>
            <a:gd name="adj3" fmla="val 4642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1D105-FB94-4326-B6AD-A9280A74442D}">
      <dsp:nvSpPr>
        <dsp:cNvPr id="0" name=""/>
        <dsp:cNvSpPr/>
      </dsp:nvSpPr>
      <dsp:spPr>
        <a:xfrm>
          <a:off x="1711580" y="1153134"/>
          <a:ext cx="1192134" cy="1192134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900" b="1" kern="1200">
            <a:latin typeface="Intelo Regular"/>
            <a:cs typeface="Intelo Regular"/>
          </a:endParaRPr>
        </a:p>
      </dsp:txBody>
      <dsp:txXfrm>
        <a:off x="1886164" y="1327718"/>
        <a:ext cx="842966" cy="842966"/>
      </dsp:txXfrm>
    </dsp:sp>
    <dsp:sp modelId="{CAF62AF1-3577-4A90-B9B2-8DC75092C6E6}">
      <dsp:nvSpPr>
        <dsp:cNvPr id="0" name=""/>
        <dsp:cNvSpPr/>
      </dsp:nvSpPr>
      <dsp:spPr>
        <a:xfrm>
          <a:off x="1751879" y="-64854"/>
          <a:ext cx="1111537" cy="1099362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b="1" kern="1200" noProof="0" dirty="0">
              <a:latin typeface="Intelo Regular"/>
              <a:cs typeface="Intelo Regular"/>
            </a:rPr>
            <a:t>End- customer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0" kern="1200" noProof="0" dirty="0">
              <a:latin typeface="Intelo Regular"/>
              <a:cs typeface="Intelo Regular"/>
            </a:rPr>
            <a:t>(= service receiver; e.g. insured person, tenant, etc.)</a:t>
          </a:r>
        </a:p>
      </dsp:txBody>
      <dsp:txXfrm>
        <a:off x="1914660" y="96144"/>
        <a:ext cx="785975" cy="777366"/>
      </dsp:txXfrm>
    </dsp:sp>
    <dsp:sp modelId="{98D4A33F-C913-43F8-BD48-335CCA8F27F9}">
      <dsp:nvSpPr>
        <dsp:cNvPr id="0" name=""/>
        <dsp:cNvSpPr/>
      </dsp:nvSpPr>
      <dsp:spPr>
        <a:xfrm>
          <a:off x="2846860" y="1831708"/>
          <a:ext cx="1111537" cy="1099362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b="1" kern="1200" noProof="0" dirty="0">
              <a:latin typeface="Intelo Regular"/>
              <a:cs typeface="Intelo Regular"/>
            </a:rPr>
            <a:t>Insurance or Property Manager</a:t>
          </a:r>
          <a:endParaRPr lang="en-GB" sz="600" b="0" kern="1200" noProof="0" dirty="0">
            <a:latin typeface="Intelo Regular"/>
            <a:cs typeface="Intelo Regular"/>
          </a:endParaRPr>
        </a:p>
      </dsp:txBody>
      <dsp:txXfrm>
        <a:off x="3009641" y="1992706"/>
        <a:ext cx="785975" cy="777366"/>
      </dsp:txXfrm>
    </dsp:sp>
    <dsp:sp modelId="{830F6B4D-682C-462F-AE99-A383EAF29020}">
      <dsp:nvSpPr>
        <dsp:cNvPr id="0" name=""/>
        <dsp:cNvSpPr/>
      </dsp:nvSpPr>
      <dsp:spPr>
        <a:xfrm>
          <a:off x="656897" y="1831708"/>
          <a:ext cx="1111537" cy="1099362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b="1" kern="1200" noProof="0" dirty="0">
              <a:latin typeface="Intelo Regular"/>
              <a:cs typeface="Intelo Regular"/>
            </a:rPr>
            <a:t>Trusted providers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0" kern="1200" noProof="0" dirty="0">
              <a:latin typeface="Intelo Regular"/>
              <a:cs typeface="Intelo Regular"/>
            </a:rPr>
            <a:t>(e.g. craftsmen, lawyers, doctors, etc.)</a:t>
          </a:r>
          <a:endParaRPr lang="en-GB" sz="600" b="1" kern="1200" noProof="0" dirty="0">
            <a:latin typeface="Intelo Regular"/>
            <a:cs typeface="Intelo Regular"/>
          </a:endParaRPr>
        </a:p>
      </dsp:txBody>
      <dsp:txXfrm>
        <a:off x="819678" y="1992706"/>
        <a:ext cx="785975" cy="777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081D2-4B1C-BD4A-A8B5-2DD881EFDCF6}" type="datetimeFigureOut">
              <a:rPr lang="en-US" smtClean="0"/>
              <a:t>4/25/2023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CBC2B-0B47-B742-BA1D-DE927C810F3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97175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20048-B865-6D47-BA93-3CAFA1906727}" type="datetimeFigureOut">
              <a:rPr lang="en-US" smtClean="0"/>
              <a:t>4/25/2023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45B05-FDED-8E4C-8C33-65888409CF0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42921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3365943"/>
            <a:ext cx="9160708" cy="665361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Intelo" pitchFamily="2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Titel 	I 	Ort</a:t>
            </a:r>
            <a:br>
              <a:rPr lang="de-CH" dirty="0"/>
            </a:br>
            <a:r>
              <a:rPr lang="de-CH" dirty="0"/>
              <a:t>Anwesende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66B5708-3804-C44B-A82C-8136FA990535}"/>
              </a:ext>
            </a:extLst>
          </p:cNvPr>
          <p:cNvGrpSpPr/>
          <p:nvPr userDrawn="1"/>
        </p:nvGrpSpPr>
        <p:grpSpPr>
          <a:xfrm>
            <a:off x="0" y="0"/>
            <a:ext cx="9160708" cy="3237470"/>
            <a:chOff x="0" y="0"/>
            <a:chExt cx="9160708" cy="323747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BCFC5A3-BF6D-5543-B1DE-7F817A90B8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22" t="2244" r="42955" b="24268"/>
            <a:stretch/>
          </p:blipFill>
          <p:spPr>
            <a:xfrm>
              <a:off x="0" y="0"/>
              <a:ext cx="5226908" cy="3237470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C2E529C-460A-004C-91D0-52542A6BA5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3578" t="2244" r="1045" b="1829"/>
            <a:stretch/>
          </p:blipFill>
          <p:spPr>
            <a:xfrm>
              <a:off x="3768811" y="0"/>
              <a:ext cx="5391897" cy="3234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381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Intelo" pitchFamily="2" charset="77"/>
              </a:defRPr>
            </a:lvl1pPr>
            <a:lvl2pPr>
              <a:defRPr>
                <a:latin typeface="Intelo" pitchFamily="2" charset="77"/>
              </a:defRPr>
            </a:lvl2pPr>
            <a:lvl3pPr>
              <a:defRPr>
                <a:latin typeface="Intelo" pitchFamily="2" charset="77"/>
              </a:defRPr>
            </a:lvl3pPr>
            <a:lvl4pPr>
              <a:defRPr>
                <a:latin typeface="Intelo" pitchFamily="2" charset="77"/>
              </a:defRPr>
            </a:lvl4pPr>
            <a:lvl5pPr>
              <a:defRPr>
                <a:latin typeface="Intelo" pitchFamily="2" charset="77"/>
              </a:defRPr>
            </a:lvl5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telo" pitchFamily="2" charset="77"/>
              </a:defRPr>
            </a:lvl1pPr>
          </a:lstStyle>
          <a:p>
            <a:fld id="{F7F510C2-8964-A44D-A5EB-655B7B38E3E3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7135" y="205979"/>
            <a:ext cx="8439665" cy="328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de-CH" sz="1800" dirty="0">
                <a:solidFill>
                  <a:srgbClr val="4C8814"/>
                </a:solidFill>
                <a:latin typeface="Intelo" pitchFamily="2" charset="77"/>
                <a:cs typeface="Intelo" pitchFamily="2" charset="77"/>
              </a:defRPr>
            </a:lvl1pPr>
          </a:lstStyle>
          <a:p>
            <a:pPr lvl="0" defTabSz="457200"/>
            <a:r>
              <a:rPr lang="de-CH" noProof="0" dirty="0"/>
              <a:t>TITELMASTER BEARBEITEN (GROSSBUCHSTABEN)</a:t>
            </a:r>
            <a:endParaRPr lang="de-CH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7136" y="469706"/>
            <a:ext cx="8439666" cy="32611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e-CH" sz="1800" baseline="0" dirty="0">
                <a:solidFill>
                  <a:schemeClr val="accent1">
                    <a:lumMod val="75000"/>
                  </a:schemeClr>
                </a:solidFill>
                <a:latin typeface="Intelo" pitchFamily="2" charset="77"/>
                <a:cs typeface="Intelo" pitchFamily="2" charset="77"/>
              </a:defRPr>
            </a:lvl1pPr>
          </a:lstStyle>
          <a:p>
            <a:pPr marL="0" lvl="0" indent="0" defTabSz="457200">
              <a:buNone/>
            </a:pPr>
            <a:r>
              <a:rPr lang="de-CH" dirty="0"/>
              <a:t>Sub-Titel bearbeiten. (Gross- und Kleinbuchstaben)</a:t>
            </a:r>
          </a:p>
        </p:txBody>
      </p:sp>
    </p:spTree>
    <p:extLst>
      <p:ext uri="{BB962C8B-B14F-4D97-AF65-F5344CB8AC3E}">
        <p14:creationId xmlns:p14="http://schemas.microsoft.com/office/powerpoint/2010/main" val="326035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B61B"/>
                </a:solidFill>
                <a:latin typeface="Intelo" pitchFamily="2" charset="77"/>
              </a:defRPr>
            </a:lvl1pPr>
          </a:lstStyle>
          <a:p>
            <a:fld id="{F7F510C2-8964-A44D-A5EB-655B7B38E3E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47101" y="205979"/>
            <a:ext cx="8439700" cy="328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de-CH" sz="1800" dirty="0">
                <a:solidFill>
                  <a:srgbClr val="4C8814"/>
                </a:solidFill>
                <a:latin typeface="Intelo" pitchFamily="2" charset="77"/>
                <a:cs typeface="Intelo" pitchFamily="2" charset="77"/>
              </a:defRPr>
            </a:lvl1pPr>
          </a:lstStyle>
          <a:p>
            <a:pPr lvl="0" defTabSz="457200"/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  <a:endParaRPr lang="de-CH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7100" y="469706"/>
            <a:ext cx="8439701" cy="32611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e-CH" sz="1800" baseline="0" dirty="0">
                <a:solidFill>
                  <a:schemeClr val="accent1">
                    <a:lumMod val="75000"/>
                  </a:schemeClr>
                </a:solidFill>
                <a:latin typeface="Intelo" pitchFamily="2" charset="77"/>
                <a:cs typeface="Intelo" pitchFamily="2" charset="77"/>
              </a:defRPr>
            </a:lvl1pPr>
          </a:lstStyle>
          <a:p>
            <a:pPr marL="0" lvl="0" indent="0" defTabSz="457200">
              <a:buNone/>
            </a:pPr>
            <a:r>
              <a:rPr lang="de-CH" dirty="0"/>
              <a:t>Sub-Titel bearbeiten. (Gross- und Kleinbuchstaben)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247100" y="1067166"/>
            <a:ext cx="4141433" cy="27003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Intelo" pitchFamily="2" charset="77"/>
              </a:defRPr>
            </a:lvl1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4545368" y="1067166"/>
            <a:ext cx="4141433" cy="27003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Intelo" pitchFamily="2" charset="77"/>
              </a:defRPr>
            </a:lvl1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247101" y="4312575"/>
            <a:ext cx="8439702" cy="410182"/>
          </a:xfrm>
          <a:solidFill>
            <a:schemeClr val="accent1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Intelo" pitchFamily="2" charset="77"/>
              </a:defRPr>
            </a:lvl1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247135" y="1337196"/>
            <a:ext cx="4140716" cy="2785431"/>
          </a:xfrm>
          <a:ln>
            <a:solidFill>
              <a:srgbClr val="65B61B"/>
            </a:solidFill>
          </a:ln>
        </p:spPr>
        <p:txBody>
          <a:bodyPr/>
          <a:lstStyle>
            <a:lvl1pPr>
              <a:defRPr>
                <a:latin typeface="Intelo" pitchFamily="2" charset="77"/>
              </a:defRPr>
            </a:lvl1pPr>
            <a:lvl2pPr>
              <a:defRPr>
                <a:latin typeface="Intelo" pitchFamily="2" charset="77"/>
              </a:defRPr>
            </a:lvl2pPr>
            <a:lvl3pPr>
              <a:defRPr>
                <a:latin typeface="Intelo" pitchFamily="2" charset="77"/>
              </a:defRPr>
            </a:lvl3pPr>
            <a:lvl4pPr>
              <a:defRPr>
                <a:latin typeface="Intelo" pitchFamily="2" charset="77"/>
              </a:defRPr>
            </a:lvl4pPr>
            <a:lvl5pPr>
              <a:defRPr>
                <a:latin typeface="Intelo" pitchFamily="2" charset="77"/>
              </a:defRPr>
            </a:lvl5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4546084" y="1337196"/>
            <a:ext cx="4140716" cy="2785431"/>
          </a:xfrm>
          <a:ln>
            <a:solidFill>
              <a:srgbClr val="65B61B"/>
            </a:solidFill>
          </a:ln>
        </p:spPr>
        <p:txBody>
          <a:bodyPr/>
          <a:lstStyle>
            <a:lvl1pPr>
              <a:defRPr>
                <a:latin typeface="Intelo" pitchFamily="2" charset="77"/>
              </a:defRPr>
            </a:lvl1pPr>
            <a:lvl2pPr>
              <a:defRPr>
                <a:latin typeface="Intelo" pitchFamily="2" charset="77"/>
              </a:defRPr>
            </a:lvl2pPr>
            <a:lvl3pPr>
              <a:defRPr>
                <a:latin typeface="Intelo" pitchFamily="2" charset="77"/>
              </a:defRPr>
            </a:lvl3pPr>
            <a:lvl4pPr>
              <a:defRPr>
                <a:latin typeface="Intelo" pitchFamily="2" charset="77"/>
              </a:defRPr>
            </a:lvl4pPr>
            <a:lvl5pPr>
              <a:defRPr>
                <a:latin typeface="Intelo" pitchFamily="2" charset="77"/>
              </a:defRPr>
            </a:lvl5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771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3365943"/>
            <a:ext cx="9160708" cy="391389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Intelo" pitchFamily="2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Name der/s Präsentators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845DFEE-240E-D746-BF2E-51D81F435469}"/>
              </a:ext>
            </a:extLst>
          </p:cNvPr>
          <p:cNvGrpSpPr/>
          <p:nvPr userDrawn="1"/>
        </p:nvGrpSpPr>
        <p:grpSpPr>
          <a:xfrm>
            <a:off x="0" y="0"/>
            <a:ext cx="9160708" cy="3237470"/>
            <a:chOff x="0" y="0"/>
            <a:chExt cx="9160708" cy="323747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BCD1F70A-E51E-0D48-85BA-7B43E1E43C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22" t="2244" r="42955" b="24268"/>
            <a:stretch/>
          </p:blipFill>
          <p:spPr>
            <a:xfrm>
              <a:off x="0" y="0"/>
              <a:ext cx="5226908" cy="3237470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672F4E1-0544-8449-98AD-8D97103C14D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3578" t="2244" r="1045" b="1829"/>
            <a:stretch/>
          </p:blipFill>
          <p:spPr>
            <a:xfrm>
              <a:off x="3768811" y="0"/>
              <a:ext cx="5391897" cy="3234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66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135" y="205979"/>
            <a:ext cx="8439666" cy="32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/>
            <a:r>
              <a:rPr lang="de-CH" noProof="0" dirty="0"/>
              <a:t>TITELMASTER DURCH KLICKEN BEARBEITEN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3004" y="48900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65B61B"/>
                </a:solidFill>
                <a:latin typeface="Intelo" pitchFamily="2" charset="77"/>
                <a:cs typeface="Intelo" pitchFamily="2" charset="77"/>
              </a:defRPr>
            </a:lvl1pPr>
          </a:lstStyle>
          <a:p>
            <a:fld id="{F7F510C2-8964-A44D-A5EB-655B7B38E3E3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834EFF-2981-5840-BA6B-50AA35F6A6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35774" b="31175"/>
          <a:stretch/>
        </p:blipFill>
        <p:spPr>
          <a:xfrm>
            <a:off x="7832058" y="101655"/>
            <a:ext cx="1179396" cy="2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lang="de-CH" sz="1800" b="1" kern="1200" noProof="0" dirty="0">
          <a:solidFill>
            <a:srgbClr val="4C8814"/>
          </a:solidFill>
          <a:latin typeface="Intelo" pitchFamily="2" charset="77"/>
          <a:ea typeface="+mj-ea"/>
          <a:cs typeface="Intelo" pitchFamily="2" charset="77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Intelo" pitchFamily="2" charset="77"/>
          <a:ea typeface="+mn-ea"/>
          <a:cs typeface="Intelo" pitchFamily="2" charset="77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Intelo" pitchFamily="2" charset="77"/>
          <a:ea typeface="+mn-ea"/>
          <a:cs typeface="Intelo" pitchFamily="2" charset="77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050" kern="1200">
          <a:solidFill>
            <a:schemeClr val="tx1"/>
          </a:solidFill>
          <a:latin typeface="Intelo" pitchFamily="2" charset="77"/>
          <a:ea typeface="+mn-ea"/>
          <a:cs typeface="Intelo" pitchFamily="2" charset="77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•"/>
        <a:defRPr sz="900" kern="1200">
          <a:solidFill>
            <a:schemeClr val="tx1"/>
          </a:solidFill>
          <a:latin typeface="Intelo" pitchFamily="2" charset="77"/>
          <a:ea typeface="+mn-ea"/>
          <a:cs typeface="Intelo" pitchFamily="2" charset="77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•"/>
        <a:defRPr sz="900" kern="1200">
          <a:solidFill>
            <a:schemeClr val="tx1"/>
          </a:solidFill>
          <a:latin typeface="Intelo" pitchFamily="2" charset="77"/>
          <a:ea typeface="+mn-ea"/>
          <a:cs typeface="Intelo" pitchFamily="2" charset="77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" y="3365943"/>
            <a:ext cx="9160708" cy="832346"/>
          </a:xfrm>
        </p:spPr>
        <p:txBody>
          <a:bodyPr>
            <a:normAutofit fontScale="92500" lnSpcReduction="10000"/>
          </a:bodyPr>
          <a:lstStyle/>
          <a:p>
            <a:r>
              <a:rPr lang="de-CH" sz="2600" dirty="0"/>
              <a:t>JAROWA</a:t>
            </a:r>
          </a:p>
          <a:p>
            <a:endParaRPr lang="de-CH" dirty="0"/>
          </a:p>
          <a:p>
            <a:r>
              <a:rPr lang="de-CH" dirty="0"/>
              <a:t>From </a:t>
            </a:r>
            <a:r>
              <a:rPr lang="de-CH" dirty="0" err="1"/>
              <a:t>startup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scaleup</a:t>
            </a:r>
            <a:r>
              <a:rPr lang="de-CH" dirty="0"/>
              <a:t>: </a:t>
            </a:r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managed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transition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49977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78353FE-B2E9-684C-9734-82B114E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01B8D5B-55C3-A140-83C9-06560AA7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SUCCESS FACTORS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75F3A6-6D8B-8840-A7B1-7B5F8B40B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success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13" name="Grenzstelle 12">
            <a:extLst>
              <a:ext uri="{FF2B5EF4-FFF2-40B4-BE49-F238E27FC236}">
                <a16:creationId xmlns:a16="http://schemas.microsoft.com/office/drawing/2014/main" id="{9E217E1B-3F48-1D48-94EC-7D6B082C4C57}"/>
              </a:ext>
            </a:extLst>
          </p:cNvPr>
          <p:cNvSpPr/>
          <p:nvPr/>
        </p:nvSpPr>
        <p:spPr>
          <a:xfrm>
            <a:off x="5395822" y="2083923"/>
            <a:ext cx="2498786" cy="7256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14" name="Grenzstelle 13">
            <a:extLst>
              <a:ext uri="{FF2B5EF4-FFF2-40B4-BE49-F238E27FC236}">
                <a16:creationId xmlns:a16="http://schemas.microsoft.com/office/drawing/2014/main" id="{C590CE95-491D-6F40-9978-6BBF81F42436}"/>
              </a:ext>
            </a:extLst>
          </p:cNvPr>
          <p:cNvSpPr/>
          <p:nvPr/>
        </p:nvSpPr>
        <p:spPr>
          <a:xfrm>
            <a:off x="4796285" y="3524537"/>
            <a:ext cx="2498786" cy="7256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15" name="Grenzstelle 14">
            <a:extLst>
              <a:ext uri="{FF2B5EF4-FFF2-40B4-BE49-F238E27FC236}">
                <a16:creationId xmlns:a16="http://schemas.microsoft.com/office/drawing/2014/main" id="{39331574-EAE6-2842-ACEF-F6A02F6EA1A7}"/>
              </a:ext>
            </a:extLst>
          </p:cNvPr>
          <p:cNvSpPr/>
          <p:nvPr/>
        </p:nvSpPr>
        <p:spPr>
          <a:xfrm>
            <a:off x="1801483" y="3524537"/>
            <a:ext cx="2498786" cy="7256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D92BAA0-6E6D-BB42-8846-E1B7126AC8FC}"/>
              </a:ext>
            </a:extLst>
          </p:cNvPr>
          <p:cNvSpPr/>
          <p:nvPr/>
        </p:nvSpPr>
        <p:spPr bwMode="auto">
          <a:xfrm>
            <a:off x="356720" y="4400567"/>
            <a:ext cx="8354794" cy="5336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2" name="Grenzstelle 10">
            <a:extLst>
              <a:ext uri="{FF2B5EF4-FFF2-40B4-BE49-F238E27FC236}">
                <a16:creationId xmlns:a16="http://schemas.microsoft.com/office/drawing/2014/main" id="{1D1EC680-7DC6-2F5C-8174-C2170047377C}"/>
              </a:ext>
            </a:extLst>
          </p:cNvPr>
          <p:cNvSpPr/>
          <p:nvPr/>
        </p:nvSpPr>
        <p:spPr>
          <a:xfrm>
            <a:off x="900022" y="2083923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Clear </a:t>
            </a:r>
            <a:r>
              <a:rPr lang="de-CH" sz="1400" dirty="0" err="1">
                <a:latin typeface="Intelo" pitchFamily="2" charset="77"/>
                <a:cs typeface="Intelo Regular"/>
              </a:rPr>
              <a:t>business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model</a:t>
            </a:r>
            <a:r>
              <a:rPr lang="de-CH" sz="1400" dirty="0">
                <a:latin typeface="Intelo" pitchFamily="2" charset="77"/>
                <a:cs typeface="Intelo Regular"/>
              </a:rPr>
              <a:t> &amp; </a:t>
            </a:r>
            <a:r>
              <a:rPr lang="de-CH" sz="1400" dirty="0" err="1">
                <a:latin typeface="Intelo" pitchFamily="2" charset="77"/>
                <a:cs typeface="Intelo Regular"/>
              </a:rPr>
              <a:t>proof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points</a:t>
            </a:r>
            <a:endParaRPr lang="de-CH" sz="1400" dirty="0">
              <a:latin typeface="Intelo" pitchFamily="2" charset="77"/>
              <a:cs typeface="Intelo Regular"/>
            </a:endParaRPr>
          </a:p>
        </p:txBody>
      </p:sp>
      <p:sp>
        <p:nvSpPr>
          <p:cNvPr id="6" name="Grenzstelle 11">
            <a:extLst>
              <a:ext uri="{FF2B5EF4-FFF2-40B4-BE49-F238E27FC236}">
                <a16:creationId xmlns:a16="http://schemas.microsoft.com/office/drawing/2014/main" id="{5B2403C0-F3AC-862E-156D-83532388F916}"/>
              </a:ext>
            </a:extLst>
          </p:cNvPr>
          <p:cNvSpPr/>
          <p:nvPr/>
        </p:nvSpPr>
        <p:spPr>
          <a:xfrm>
            <a:off x="3148642" y="1127509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Strong </a:t>
            </a:r>
            <a:r>
              <a:rPr lang="de-CH" sz="1400" dirty="0" err="1">
                <a:latin typeface="Intelo" pitchFamily="2" charset="77"/>
                <a:cs typeface="Intelo Regular"/>
              </a:rPr>
              <a:t>basis</a:t>
            </a:r>
            <a:endParaRPr lang="de-CH" sz="1400" dirty="0">
              <a:latin typeface="Intel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98210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CDE40F-96C1-A89E-4832-6AFB532D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D476D0-92AD-6FCA-C077-2960835D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STRONG BASIS: TEAM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8BA4CB-6CCE-6942-9AC2-511676F37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evolves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time and </a:t>
            </a:r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capabilities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endParaRPr lang="de-CH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8E85A4B-C17A-DAF7-52CF-0C6B8205F0E9}"/>
              </a:ext>
            </a:extLst>
          </p:cNvPr>
          <p:cNvSpPr/>
          <p:nvPr/>
        </p:nvSpPr>
        <p:spPr bwMode="auto">
          <a:xfrm>
            <a:off x="3324181" y="1635511"/>
            <a:ext cx="2636313" cy="175702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en-GB" sz="4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20000"/>
              </a:lnSpc>
            </a:pPr>
            <a:endParaRPr lang="en-GB" sz="700" dirty="0">
              <a:latin typeface="Intelo" pitchFamily="2" charset="77"/>
            </a:endParaRPr>
          </a:p>
          <a:p>
            <a:pPr algn="ctr">
              <a:lnSpc>
                <a:spcPct val="120000"/>
              </a:lnSpc>
            </a:pPr>
            <a:endParaRPr lang="en-GB" sz="700" dirty="0">
              <a:latin typeface="Intelo" pitchFamily="2" charset="77"/>
            </a:endParaRPr>
          </a:p>
          <a:p>
            <a:pPr algn="ctr">
              <a:lnSpc>
                <a:spcPct val="120000"/>
              </a:lnSpc>
            </a:pPr>
            <a:endParaRPr lang="en-GB" sz="700" dirty="0">
              <a:latin typeface="Intelo" pitchFamily="2" charset="77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FF7E22-A4C6-4918-9F91-29AA00109FEC}"/>
              </a:ext>
            </a:extLst>
          </p:cNvPr>
          <p:cNvSpPr txBox="1"/>
          <p:nvPr/>
        </p:nvSpPr>
        <p:spPr>
          <a:xfrm>
            <a:off x="3735688" y="1432757"/>
            <a:ext cx="173719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Intelo" pitchFamily="2" charset="77"/>
                <a:cs typeface="Intelo Regular"/>
              </a:rPr>
              <a:t>Team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682ED45-52A8-F611-20EB-FBA70DC4B7AA}"/>
              </a:ext>
            </a:extLst>
          </p:cNvPr>
          <p:cNvSpPr txBox="1"/>
          <p:nvPr/>
        </p:nvSpPr>
        <p:spPr>
          <a:xfrm>
            <a:off x="6412728" y="2045572"/>
            <a:ext cx="2274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Board </a:t>
            </a:r>
            <a:r>
              <a:rPr lang="de-CH" b="1" dirty="0" err="1"/>
              <a:t>of</a:t>
            </a:r>
            <a:r>
              <a:rPr lang="de-CH" b="1" dirty="0"/>
              <a:t> </a:t>
            </a:r>
            <a:r>
              <a:rPr lang="de-CH" b="1" dirty="0" err="1"/>
              <a:t>Directors</a:t>
            </a:r>
            <a:endParaRPr lang="de-CH" b="1" dirty="0"/>
          </a:p>
          <a:p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/>
              <a:t>Credibility and Network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AD5CD80-FCC1-5C77-A652-425C27069E27}"/>
              </a:ext>
            </a:extLst>
          </p:cNvPr>
          <p:cNvSpPr txBox="1"/>
          <p:nvPr/>
        </p:nvSpPr>
        <p:spPr>
          <a:xfrm>
            <a:off x="307183" y="2040114"/>
            <a:ext cx="2790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Founders / Executive Board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Covering various functions and Network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EA439E-72F1-1E53-904D-9BE6CB49D677}"/>
              </a:ext>
            </a:extLst>
          </p:cNvPr>
          <p:cNvSpPr txBox="1"/>
          <p:nvPr/>
        </p:nvSpPr>
        <p:spPr>
          <a:xfrm>
            <a:off x="3476581" y="3726752"/>
            <a:ext cx="2636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Team</a:t>
            </a:r>
          </a:p>
          <a:p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 err="1">
                <a:sym typeface="Wingdings" panose="05000000000000000000" pitchFamily="2" charset="2"/>
              </a:rPr>
              <a:t>To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develop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according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capabilities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need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C5A9D48-96E5-9EA3-4C1C-51F708781A2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80113" y="1888499"/>
            <a:ext cx="1248347" cy="1248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968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CDE40F-96C1-A89E-4832-6AFB532D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12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D476D0-92AD-6FCA-C077-2960835D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STRONG BASIS: IDENTITY &amp; VALUES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8BA4CB-6CCE-6942-9AC2-511676F37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Important to make decisions (especially in the absence of processes)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8E85A4B-C17A-DAF7-52CF-0C6B8205F0E9}"/>
              </a:ext>
            </a:extLst>
          </p:cNvPr>
          <p:cNvSpPr/>
          <p:nvPr/>
        </p:nvSpPr>
        <p:spPr bwMode="auto">
          <a:xfrm>
            <a:off x="3141300" y="1285654"/>
            <a:ext cx="2636313" cy="175702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en-GB" sz="4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20000"/>
              </a:lnSpc>
            </a:pPr>
            <a:endParaRPr lang="en-GB" sz="700" dirty="0">
              <a:latin typeface="Intelo" pitchFamily="2" charset="77"/>
            </a:endParaRPr>
          </a:p>
          <a:p>
            <a:pPr algn="ctr">
              <a:lnSpc>
                <a:spcPct val="120000"/>
              </a:lnSpc>
            </a:pPr>
            <a:endParaRPr lang="en-GB" sz="700" dirty="0">
              <a:latin typeface="Intelo" pitchFamily="2" charset="77"/>
            </a:endParaRPr>
          </a:p>
          <a:p>
            <a:pPr algn="ctr">
              <a:lnSpc>
                <a:spcPct val="120000"/>
              </a:lnSpc>
            </a:pPr>
            <a:endParaRPr lang="en-GB" sz="700" dirty="0">
              <a:latin typeface="Intelo" pitchFamily="2" charset="77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FF7E22-A4C6-4918-9F91-29AA00109FEC}"/>
              </a:ext>
            </a:extLst>
          </p:cNvPr>
          <p:cNvSpPr txBox="1"/>
          <p:nvPr/>
        </p:nvSpPr>
        <p:spPr>
          <a:xfrm>
            <a:off x="3520521" y="1147154"/>
            <a:ext cx="173719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latin typeface="Intelo" pitchFamily="2" charset="77"/>
                <a:cs typeface="Intelo Regular"/>
              </a:rPr>
              <a:t>Identity &amp; values</a:t>
            </a:r>
          </a:p>
        </p:txBody>
      </p:sp>
      <p:sp>
        <p:nvSpPr>
          <p:cNvPr id="9" name="Freeform 125">
            <a:extLst>
              <a:ext uri="{FF2B5EF4-FFF2-40B4-BE49-F238E27FC236}">
                <a16:creationId xmlns:a16="http://schemas.microsoft.com/office/drawing/2014/main" id="{59BF978D-E118-846C-805C-98BF04930068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3936068" y="1747786"/>
            <a:ext cx="906102" cy="832758"/>
          </a:xfrm>
          <a:custGeom>
            <a:avLst/>
            <a:gdLst/>
            <a:ahLst/>
            <a:cxnLst>
              <a:cxn ang="0">
                <a:pos x="49" y="43"/>
              </a:cxn>
              <a:cxn ang="0">
                <a:pos x="42" y="43"/>
              </a:cxn>
              <a:cxn ang="0">
                <a:pos x="44" y="51"/>
              </a:cxn>
              <a:cxn ang="0">
                <a:pos x="43" y="58"/>
              </a:cxn>
              <a:cxn ang="0">
                <a:pos x="33" y="63"/>
              </a:cxn>
              <a:cxn ang="0">
                <a:pos x="30" y="61"/>
              </a:cxn>
              <a:cxn ang="0">
                <a:pos x="25" y="49"/>
              </a:cxn>
              <a:cxn ang="0">
                <a:pos x="21" y="44"/>
              </a:cxn>
              <a:cxn ang="0">
                <a:pos x="16" y="38"/>
              </a:cxn>
              <a:cxn ang="0">
                <a:pos x="5" y="38"/>
              </a:cxn>
              <a:cxn ang="0">
                <a:pos x="0" y="34"/>
              </a:cxn>
              <a:cxn ang="0">
                <a:pos x="0" y="9"/>
              </a:cxn>
              <a:cxn ang="0">
                <a:pos x="5" y="4"/>
              </a:cxn>
              <a:cxn ang="0">
                <a:pos x="16" y="4"/>
              </a:cxn>
              <a:cxn ang="0">
                <a:pos x="21" y="3"/>
              </a:cxn>
              <a:cxn ang="0">
                <a:pos x="38" y="0"/>
              </a:cxn>
              <a:cxn ang="0">
                <a:pos x="42" y="0"/>
              </a:cxn>
              <a:cxn ang="0">
                <a:pos x="54" y="11"/>
              </a:cxn>
              <a:cxn ang="0">
                <a:pos x="54" y="11"/>
              </a:cxn>
              <a:cxn ang="0">
                <a:pos x="56" y="18"/>
              </a:cxn>
              <a:cxn ang="0">
                <a:pos x="56" y="19"/>
              </a:cxn>
              <a:cxn ang="0">
                <a:pos x="57" y="25"/>
              </a:cxn>
              <a:cxn ang="0">
                <a:pos x="57" y="27"/>
              </a:cxn>
              <a:cxn ang="0">
                <a:pos x="59" y="34"/>
              </a:cxn>
              <a:cxn ang="0">
                <a:pos x="49" y="43"/>
              </a:cxn>
              <a:cxn ang="0">
                <a:pos x="8" y="9"/>
              </a:cxn>
              <a:cxn ang="0">
                <a:pos x="5" y="12"/>
              </a:cxn>
              <a:cxn ang="0">
                <a:pos x="8" y="14"/>
              </a:cxn>
              <a:cxn ang="0">
                <a:pos x="10" y="12"/>
              </a:cxn>
              <a:cxn ang="0">
                <a:pos x="8" y="9"/>
              </a:cxn>
              <a:cxn ang="0">
                <a:pos x="51" y="29"/>
              </a:cxn>
              <a:cxn ang="0">
                <a:pos x="52" y="25"/>
              </a:cxn>
              <a:cxn ang="0">
                <a:pos x="50" y="20"/>
              </a:cxn>
              <a:cxn ang="0">
                <a:pos x="51" y="18"/>
              </a:cxn>
              <a:cxn ang="0">
                <a:pos x="49" y="13"/>
              </a:cxn>
              <a:cxn ang="0">
                <a:pos x="49" y="11"/>
              </a:cxn>
              <a:cxn ang="0">
                <a:pos x="42" y="4"/>
              </a:cxn>
              <a:cxn ang="0">
                <a:pos x="37" y="4"/>
              </a:cxn>
              <a:cxn ang="0">
                <a:pos x="24" y="7"/>
              </a:cxn>
              <a:cxn ang="0">
                <a:pos x="16" y="9"/>
              </a:cxn>
              <a:cxn ang="0">
                <a:pos x="15" y="9"/>
              </a:cxn>
              <a:cxn ang="0">
                <a:pos x="15" y="34"/>
              </a:cxn>
              <a:cxn ang="0">
                <a:pos x="16" y="34"/>
              </a:cxn>
              <a:cxn ang="0">
                <a:pos x="25" y="42"/>
              </a:cxn>
              <a:cxn ang="0">
                <a:pos x="28" y="46"/>
              </a:cxn>
              <a:cxn ang="0">
                <a:pos x="33" y="58"/>
              </a:cxn>
              <a:cxn ang="0">
                <a:pos x="39" y="51"/>
              </a:cxn>
              <a:cxn ang="0">
                <a:pos x="36" y="38"/>
              </a:cxn>
              <a:cxn ang="0">
                <a:pos x="49" y="38"/>
              </a:cxn>
              <a:cxn ang="0">
                <a:pos x="54" y="34"/>
              </a:cxn>
              <a:cxn ang="0">
                <a:pos x="51" y="29"/>
              </a:cxn>
            </a:cxnLst>
            <a:rect l="0" t="0" r="r" b="b"/>
            <a:pathLst>
              <a:path w="59" h="63">
                <a:moveTo>
                  <a:pt x="49" y="43"/>
                </a:moveTo>
                <a:cubicBezTo>
                  <a:pt x="42" y="43"/>
                  <a:pt x="42" y="43"/>
                  <a:pt x="42" y="43"/>
                </a:cubicBezTo>
                <a:cubicBezTo>
                  <a:pt x="43" y="46"/>
                  <a:pt x="44" y="48"/>
                  <a:pt x="44" y="51"/>
                </a:cubicBezTo>
                <a:cubicBezTo>
                  <a:pt x="44" y="53"/>
                  <a:pt x="44" y="55"/>
                  <a:pt x="43" y="58"/>
                </a:cubicBezTo>
                <a:cubicBezTo>
                  <a:pt x="41" y="61"/>
                  <a:pt x="37" y="63"/>
                  <a:pt x="33" y="63"/>
                </a:cubicBezTo>
                <a:cubicBezTo>
                  <a:pt x="32" y="63"/>
                  <a:pt x="31" y="62"/>
                  <a:pt x="30" y="61"/>
                </a:cubicBezTo>
                <a:cubicBezTo>
                  <a:pt x="26" y="58"/>
                  <a:pt x="27" y="52"/>
                  <a:pt x="25" y="49"/>
                </a:cubicBezTo>
                <a:cubicBezTo>
                  <a:pt x="24" y="48"/>
                  <a:pt x="22" y="46"/>
                  <a:pt x="21" y="44"/>
                </a:cubicBezTo>
                <a:cubicBezTo>
                  <a:pt x="20" y="43"/>
                  <a:pt x="17" y="39"/>
                  <a:pt x="16" y="38"/>
                </a:cubicBezTo>
                <a:cubicBezTo>
                  <a:pt x="5" y="38"/>
                  <a:pt x="5" y="38"/>
                  <a:pt x="5" y="38"/>
                </a:cubicBezTo>
                <a:cubicBezTo>
                  <a:pt x="3" y="38"/>
                  <a:pt x="0" y="36"/>
                  <a:pt x="0" y="34"/>
                </a:cubicBezTo>
                <a:cubicBezTo>
                  <a:pt x="0" y="9"/>
                  <a:pt x="0" y="9"/>
                  <a:pt x="0" y="9"/>
                </a:cubicBezTo>
                <a:cubicBezTo>
                  <a:pt x="0" y="7"/>
                  <a:pt x="3" y="4"/>
                  <a:pt x="5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7" y="4"/>
                  <a:pt x="20" y="3"/>
                  <a:pt x="21" y="3"/>
                </a:cubicBezTo>
                <a:cubicBezTo>
                  <a:pt x="27" y="1"/>
                  <a:pt x="32" y="0"/>
                  <a:pt x="38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9" y="0"/>
                  <a:pt x="54" y="4"/>
                  <a:pt x="54" y="11"/>
                </a:cubicBezTo>
                <a:cubicBezTo>
                  <a:pt x="54" y="11"/>
                  <a:pt x="54" y="11"/>
                  <a:pt x="54" y="11"/>
                </a:cubicBezTo>
                <a:cubicBezTo>
                  <a:pt x="55" y="13"/>
                  <a:pt x="56" y="15"/>
                  <a:pt x="56" y="18"/>
                </a:cubicBezTo>
                <a:cubicBezTo>
                  <a:pt x="56" y="18"/>
                  <a:pt x="56" y="19"/>
                  <a:pt x="56" y="19"/>
                </a:cubicBezTo>
                <a:cubicBezTo>
                  <a:pt x="57" y="21"/>
                  <a:pt x="57" y="23"/>
                  <a:pt x="57" y="25"/>
                </a:cubicBezTo>
                <a:cubicBezTo>
                  <a:pt x="57" y="26"/>
                  <a:pt x="57" y="27"/>
                  <a:pt x="57" y="27"/>
                </a:cubicBezTo>
                <a:cubicBezTo>
                  <a:pt x="58" y="29"/>
                  <a:pt x="59" y="31"/>
                  <a:pt x="59" y="34"/>
                </a:cubicBezTo>
                <a:cubicBezTo>
                  <a:pt x="59" y="39"/>
                  <a:pt x="54" y="43"/>
                  <a:pt x="49" y="43"/>
                </a:cubicBezTo>
                <a:close/>
                <a:moveTo>
                  <a:pt x="8" y="9"/>
                </a:moveTo>
                <a:cubicBezTo>
                  <a:pt x="6" y="9"/>
                  <a:pt x="5" y="10"/>
                  <a:pt x="5" y="12"/>
                </a:cubicBezTo>
                <a:cubicBezTo>
                  <a:pt x="5" y="13"/>
                  <a:pt x="6" y="14"/>
                  <a:pt x="8" y="14"/>
                </a:cubicBezTo>
                <a:cubicBezTo>
                  <a:pt x="9" y="14"/>
                  <a:pt x="10" y="13"/>
                  <a:pt x="10" y="12"/>
                </a:cubicBezTo>
                <a:cubicBezTo>
                  <a:pt x="10" y="10"/>
                  <a:pt x="9" y="9"/>
                  <a:pt x="8" y="9"/>
                </a:cubicBezTo>
                <a:close/>
                <a:moveTo>
                  <a:pt x="51" y="29"/>
                </a:moveTo>
                <a:cubicBezTo>
                  <a:pt x="52" y="28"/>
                  <a:pt x="52" y="26"/>
                  <a:pt x="52" y="25"/>
                </a:cubicBezTo>
                <a:cubicBezTo>
                  <a:pt x="52" y="23"/>
                  <a:pt x="52" y="21"/>
                  <a:pt x="50" y="20"/>
                </a:cubicBezTo>
                <a:cubicBezTo>
                  <a:pt x="51" y="19"/>
                  <a:pt x="51" y="19"/>
                  <a:pt x="51" y="18"/>
                </a:cubicBezTo>
                <a:cubicBezTo>
                  <a:pt x="51" y="16"/>
                  <a:pt x="50" y="14"/>
                  <a:pt x="49" y="13"/>
                </a:cubicBezTo>
                <a:cubicBezTo>
                  <a:pt x="49" y="12"/>
                  <a:pt x="49" y="11"/>
                  <a:pt x="49" y="11"/>
                </a:cubicBezTo>
                <a:cubicBezTo>
                  <a:pt x="49" y="6"/>
                  <a:pt x="46" y="4"/>
                  <a:pt x="42" y="4"/>
                </a:cubicBezTo>
                <a:cubicBezTo>
                  <a:pt x="37" y="4"/>
                  <a:pt x="37" y="4"/>
                  <a:pt x="37" y="4"/>
                </a:cubicBezTo>
                <a:cubicBezTo>
                  <a:pt x="32" y="4"/>
                  <a:pt x="28" y="6"/>
                  <a:pt x="24" y="7"/>
                </a:cubicBezTo>
                <a:cubicBezTo>
                  <a:pt x="22" y="8"/>
                  <a:pt x="18" y="9"/>
                  <a:pt x="16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34"/>
                  <a:pt x="15" y="34"/>
                  <a:pt x="15" y="34"/>
                </a:cubicBezTo>
                <a:cubicBezTo>
                  <a:pt x="16" y="34"/>
                  <a:pt x="16" y="34"/>
                  <a:pt x="16" y="34"/>
                </a:cubicBezTo>
                <a:cubicBezTo>
                  <a:pt x="19" y="34"/>
                  <a:pt x="24" y="40"/>
                  <a:pt x="25" y="42"/>
                </a:cubicBezTo>
                <a:cubicBezTo>
                  <a:pt x="26" y="43"/>
                  <a:pt x="27" y="45"/>
                  <a:pt x="28" y="46"/>
                </a:cubicBezTo>
                <a:cubicBezTo>
                  <a:pt x="32" y="50"/>
                  <a:pt x="31" y="55"/>
                  <a:pt x="33" y="58"/>
                </a:cubicBezTo>
                <a:cubicBezTo>
                  <a:pt x="38" y="58"/>
                  <a:pt x="39" y="55"/>
                  <a:pt x="39" y="51"/>
                </a:cubicBezTo>
                <a:cubicBezTo>
                  <a:pt x="39" y="46"/>
                  <a:pt x="36" y="43"/>
                  <a:pt x="36" y="38"/>
                </a:cubicBezTo>
                <a:cubicBezTo>
                  <a:pt x="49" y="38"/>
                  <a:pt x="49" y="38"/>
                  <a:pt x="49" y="38"/>
                </a:cubicBezTo>
                <a:cubicBezTo>
                  <a:pt x="52" y="38"/>
                  <a:pt x="54" y="36"/>
                  <a:pt x="54" y="34"/>
                </a:cubicBezTo>
                <a:cubicBezTo>
                  <a:pt x="54" y="32"/>
                  <a:pt x="53" y="29"/>
                  <a:pt x="51" y="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265037C-C477-7C43-2284-4B1257C25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897" y="1735728"/>
            <a:ext cx="4572000" cy="251172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37AF74D-875A-E345-C89C-B01914CE4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904" y="2198584"/>
            <a:ext cx="4890052" cy="25883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2CEE1A2-66EC-1A29-FDE2-008FA8DCF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44" y="1493972"/>
            <a:ext cx="2374268" cy="13213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E927FF9-B043-4F64-A6C2-9C627548F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77" y="1831143"/>
            <a:ext cx="2384312" cy="13330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75F1C62-AAB9-D396-5DC1-BB5B80FDB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56" y="2176739"/>
            <a:ext cx="2372962" cy="13037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D316175-AE2C-AD35-B7D4-BBA27E78EE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45" y="2548891"/>
            <a:ext cx="2384313" cy="13537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598C829-5BE6-D67E-C358-F5E258469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27" y="2953200"/>
            <a:ext cx="2384520" cy="13332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4D0DB03-197F-E606-EFD7-01A2B1AFE2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795" y="3343870"/>
            <a:ext cx="2389358" cy="13537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40162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CDE40F-96C1-A89E-4832-6AFB532D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D476D0-92AD-6FCA-C077-2960835D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STRONG BASIS: GOVERNANCE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8BA4CB-6CCE-6942-9AC2-511676F37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Clearly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governed</a:t>
            </a:r>
            <a:r>
              <a:rPr lang="de-DE" dirty="0"/>
              <a:t> and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maintain</a:t>
            </a:r>
            <a:r>
              <a:rPr lang="de-DE" dirty="0"/>
              <a:t> </a:t>
            </a:r>
            <a:r>
              <a:rPr lang="de-DE" dirty="0" err="1"/>
              <a:t>feedom</a:t>
            </a:r>
            <a:endParaRPr lang="de-CH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8E85A4B-C17A-DAF7-52CF-0C6B8205F0E9}"/>
              </a:ext>
            </a:extLst>
          </p:cNvPr>
          <p:cNvSpPr/>
          <p:nvPr/>
        </p:nvSpPr>
        <p:spPr bwMode="auto">
          <a:xfrm>
            <a:off x="3324181" y="1635511"/>
            <a:ext cx="2636313" cy="175702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en-GB" sz="4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20000"/>
              </a:lnSpc>
            </a:pPr>
            <a:endParaRPr lang="en-GB" sz="700" dirty="0">
              <a:latin typeface="Intelo" pitchFamily="2" charset="77"/>
            </a:endParaRPr>
          </a:p>
          <a:p>
            <a:pPr algn="ctr">
              <a:lnSpc>
                <a:spcPct val="120000"/>
              </a:lnSpc>
            </a:pPr>
            <a:endParaRPr lang="en-GB" sz="700" dirty="0">
              <a:latin typeface="Intelo" pitchFamily="2" charset="77"/>
            </a:endParaRPr>
          </a:p>
          <a:p>
            <a:pPr algn="ctr">
              <a:lnSpc>
                <a:spcPct val="120000"/>
              </a:lnSpc>
            </a:pPr>
            <a:endParaRPr lang="en-GB" sz="700" dirty="0">
              <a:latin typeface="Intelo" pitchFamily="2" charset="77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FF7E22-A4C6-4918-9F91-29AA00109FEC}"/>
              </a:ext>
            </a:extLst>
          </p:cNvPr>
          <p:cNvSpPr txBox="1"/>
          <p:nvPr/>
        </p:nvSpPr>
        <p:spPr>
          <a:xfrm>
            <a:off x="3773739" y="1435456"/>
            <a:ext cx="173719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Intelo" pitchFamily="2" charset="77"/>
                <a:cs typeface="Intelo Regular"/>
              </a:rPr>
              <a:t>Governance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682ED45-52A8-F611-20EB-FBA70DC4B7AA}"/>
              </a:ext>
            </a:extLst>
          </p:cNvPr>
          <p:cNvSpPr txBox="1"/>
          <p:nvPr/>
        </p:nvSpPr>
        <p:spPr>
          <a:xfrm>
            <a:off x="633655" y="2181898"/>
            <a:ext cx="269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ym typeface="Wingdings" panose="05000000000000000000" pitchFamily="2" charset="2"/>
              </a:rPr>
              <a:t>Legal </a:t>
            </a:r>
            <a:r>
              <a:rPr lang="de-CH" sz="2400" b="1" dirty="0" err="1">
                <a:sym typeface="Wingdings" panose="05000000000000000000" pitchFamily="2" charset="2"/>
              </a:rPr>
              <a:t>contracts</a:t>
            </a:r>
            <a:endParaRPr lang="de-CH" sz="2400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AD5CD80-FCC1-5C77-A652-425C27069E27}"/>
              </a:ext>
            </a:extLst>
          </p:cNvPr>
          <p:cNvSpPr txBox="1"/>
          <p:nvPr/>
        </p:nvSpPr>
        <p:spPr>
          <a:xfrm>
            <a:off x="6539809" y="2177433"/>
            <a:ext cx="2274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Data security</a:t>
            </a:r>
            <a:endParaRPr lang="en-US" sz="2000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02DCEB8-9080-4F47-5C7F-9D9B281DB4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90791" y="1930462"/>
            <a:ext cx="1303092" cy="130309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798B818-C518-7378-5BE8-E1B089A8A197}"/>
              </a:ext>
            </a:extLst>
          </p:cNvPr>
          <p:cNvSpPr txBox="1"/>
          <p:nvPr/>
        </p:nvSpPr>
        <p:spPr>
          <a:xfrm>
            <a:off x="3505300" y="4001387"/>
            <a:ext cx="2274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IT security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34739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CDE40F-96C1-A89E-4832-6AFB532D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D476D0-92AD-6FCA-C077-2960835D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STRONG BASIS: STABILITY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8BA4CB-6CCE-6942-9AC2-511676F37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an essential </a:t>
            </a:r>
            <a:r>
              <a:rPr lang="de-DE" dirty="0" err="1"/>
              <a:t>factor</a:t>
            </a:r>
            <a:r>
              <a:rPr lang="de-DE" dirty="0"/>
              <a:t> </a:t>
            </a:r>
            <a:r>
              <a:rPr lang="de-DE" dirty="0" err="1"/>
              <a:t>internally</a:t>
            </a:r>
            <a:r>
              <a:rPr lang="de-DE" dirty="0"/>
              <a:t>, but also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customers</a:t>
            </a:r>
            <a:endParaRPr lang="de-CH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8E85A4B-C17A-DAF7-52CF-0C6B8205F0E9}"/>
              </a:ext>
            </a:extLst>
          </p:cNvPr>
          <p:cNvSpPr/>
          <p:nvPr/>
        </p:nvSpPr>
        <p:spPr bwMode="auto">
          <a:xfrm>
            <a:off x="3324181" y="1635511"/>
            <a:ext cx="2636313" cy="175702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en-GB" sz="4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50000"/>
              </a:lnSpc>
            </a:pPr>
            <a:endParaRPr lang="en-GB" sz="900" dirty="0">
              <a:latin typeface="Intelo" pitchFamily="2" charset="77"/>
            </a:endParaRPr>
          </a:p>
          <a:p>
            <a:pPr algn="ctr">
              <a:lnSpc>
                <a:spcPct val="120000"/>
              </a:lnSpc>
            </a:pPr>
            <a:endParaRPr lang="en-GB" sz="700" dirty="0">
              <a:latin typeface="Intelo" pitchFamily="2" charset="77"/>
            </a:endParaRPr>
          </a:p>
          <a:p>
            <a:pPr algn="ctr">
              <a:lnSpc>
                <a:spcPct val="120000"/>
              </a:lnSpc>
            </a:pPr>
            <a:endParaRPr lang="en-GB" sz="700" dirty="0">
              <a:latin typeface="Intelo" pitchFamily="2" charset="77"/>
            </a:endParaRPr>
          </a:p>
          <a:p>
            <a:pPr algn="ctr">
              <a:lnSpc>
                <a:spcPct val="120000"/>
              </a:lnSpc>
            </a:pPr>
            <a:endParaRPr lang="en-GB" sz="700" dirty="0">
              <a:latin typeface="Intelo" pitchFamily="2" charset="77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FF7E22-A4C6-4918-9F91-29AA00109FEC}"/>
              </a:ext>
            </a:extLst>
          </p:cNvPr>
          <p:cNvSpPr txBox="1"/>
          <p:nvPr/>
        </p:nvSpPr>
        <p:spPr>
          <a:xfrm>
            <a:off x="3793069" y="1435456"/>
            <a:ext cx="173719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Intelo" pitchFamily="2" charset="77"/>
                <a:cs typeface="Intelo Regular"/>
              </a:rPr>
              <a:t>Stability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682ED45-52A8-F611-20EB-FBA70DC4B7AA}"/>
              </a:ext>
            </a:extLst>
          </p:cNvPr>
          <p:cNvSpPr txBox="1"/>
          <p:nvPr/>
        </p:nvSpPr>
        <p:spPr>
          <a:xfrm>
            <a:off x="492981" y="1925419"/>
            <a:ext cx="25008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Financial </a:t>
            </a:r>
            <a:r>
              <a:rPr lang="de-CH" b="1" dirty="0" err="1"/>
              <a:t>stability</a:t>
            </a:r>
            <a:r>
              <a:rPr lang="de-CH" b="1" dirty="0"/>
              <a:t>:</a:t>
            </a:r>
          </a:p>
          <a:p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Company </a:t>
            </a:r>
            <a:r>
              <a:rPr lang="de-CH" sz="1400" dirty="0" err="1"/>
              <a:t>Liquidity</a:t>
            </a:r>
            <a:r>
              <a:rPr lang="de-CH" sz="1400" dirty="0"/>
              <a:t> </a:t>
            </a:r>
            <a:br>
              <a:rPr lang="de-CH" sz="1400" dirty="0"/>
            </a:br>
            <a:r>
              <a:rPr lang="de-CH" sz="1400" dirty="0">
                <a:sym typeface="Wingdings" panose="05000000000000000000" pitchFamily="2" charset="2"/>
              </a:rPr>
              <a:t></a:t>
            </a:r>
            <a:r>
              <a:rPr lang="de-CH" sz="1400" dirty="0"/>
              <a:t> </a:t>
            </a:r>
            <a:r>
              <a:rPr lang="de-CH" sz="1400" dirty="0" err="1"/>
              <a:t>critical</a:t>
            </a:r>
            <a:r>
              <a:rPr lang="de-CH" sz="1400" dirty="0"/>
              <a:t> </a:t>
            </a:r>
            <a:r>
              <a:rPr lang="de-CH" sz="1400" dirty="0" err="1"/>
              <a:t>path</a:t>
            </a:r>
            <a:endParaRPr lang="de-CH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Personal </a:t>
            </a:r>
            <a:r>
              <a:rPr lang="de-CH" sz="1400" dirty="0" err="1"/>
              <a:t>financial</a:t>
            </a:r>
            <a:r>
              <a:rPr lang="de-CH" sz="1400" dirty="0"/>
              <a:t> </a:t>
            </a:r>
            <a:r>
              <a:rPr lang="de-CH" sz="1400" dirty="0" err="1"/>
              <a:t>situation</a:t>
            </a:r>
            <a:endParaRPr lang="de-CH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AD5CD80-FCC1-5C77-A652-425C27069E27}"/>
              </a:ext>
            </a:extLst>
          </p:cNvPr>
          <p:cNvSpPr txBox="1"/>
          <p:nvPr/>
        </p:nvSpPr>
        <p:spPr>
          <a:xfrm>
            <a:off x="6290807" y="2066140"/>
            <a:ext cx="2274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Technical stability &amp; reliability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EA439E-72F1-1E53-904D-9BE6CB49D677}"/>
              </a:ext>
            </a:extLst>
          </p:cNvPr>
          <p:cNvSpPr txBox="1"/>
          <p:nvPr/>
        </p:nvSpPr>
        <p:spPr>
          <a:xfrm>
            <a:off x="3876920" y="3589446"/>
            <a:ext cx="2274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Team </a:t>
            </a:r>
            <a:r>
              <a:rPr lang="de-CH" b="1" dirty="0" err="1"/>
              <a:t>stability</a:t>
            </a:r>
            <a:r>
              <a:rPr lang="de-CH" b="1" dirty="0"/>
              <a:t>:</a:t>
            </a:r>
          </a:p>
          <a:p>
            <a:r>
              <a:rPr lang="de-CH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Shareholding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New Work</a:t>
            </a:r>
          </a:p>
        </p:txBody>
      </p:sp>
      <p:pic>
        <p:nvPicPr>
          <p:cNvPr id="2" name="Graphic 10" descr="Coins outline">
            <a:extLst>
              <a:ext uri="{FF2B5EF4-FFF2-40B4-BE49-F238E27FC236}">
                <a16:creationId xmlns:a16="http://schemas.microsoft.com/office/drawing/2014/main" id="{B7822DE0-87CC-B07E-82DD-CCB57BAE9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2682" y="2066140"/>
            <a:ext cx="947415" cy="947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E3632BA-C6AB-1404-7656-6AA3EFCF42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61667" y="1964595"/>
            <a:ext cx="1087814" cy="108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27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78353FE-B2E9-684C-9734-82B114E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15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01B8D5B-55C3-A140-83C9-06560AA7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SUCCESS FACTORS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75F3A6-6D8B-8840-A7B1-7B5F8B40B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success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14" name="Grenzstelle 13">
            <a:extLst>
              <a:ext uri="{FF2B5EF4-FFF2-40B4-BE49-F238E27FC236}">
                <a16:creationId xmlns:a16="http://schemas.microsoft.com/office/drawing/2014/main" id="{C590CE95-491D-6F40-9978-6BBF81F42436}"/>
              </a:ext>
            </a:extLst>
          </p:cNvPr>
          <p:cNvSpPr/>
          <p:nvPr/>
        </p:nvSpPr>
        <p:spPr>
          <a:xfrm>
            <a:off x="4796285" y="3524537"/>
            <a:ext cx="2498786" cy="7256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15" name="Grenzstelle 14">
            <a:extLst>
              <a:ext uri="{FF2B5EF4-FFF2-40B4-BE49-F238E27FC236}">
                <a16:creationId xmlns:a16="http://schemas.microsoft.com/office/drawing/2014/main" id="{39331574-EAE6-2842-ACEF-F6A02F6EA1A7}"/>
              </a:ext>
            </a:extLst>
          </p:cNvPr>
          <p:cNvSpPr/>
          <p:nvPr/>
        </p:nvSpPr>
        <p:spPr>
          <a:xfrm>
            <a:off x="1801483" y="3524537"/>
            <a:ext cx="2498786" cy="7256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D92BAA0-6E6D-BB42-8846-E1B7126AC8FC}"/>
              </a:ext>
            </a:extLst>
          </p:cNvPr>
          <p:cNvSpPr/>
          <p:nvPr/>
        </p:nvSpPr>
        <p:spPr bwMode="auto">
          <a:xfrm>
            <a:off x="356720" y="4400567"/>
            <a:ext cx="8354794" cy="5336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2" name="Grenzstelle 10">
            <a:extLst>
              <a:ext uri="{FF2B5EF4-FFF2-40B4-BE49-F238E27FC236}">
                <a16:creationId xmlns:a16="http://schemas.microsoft.com/office/drawing/2014/main" id="{1D1EC680-7DC6-2F5C-8174-C2170047377C}"/>
              </a:ext>
            </a:extLst>
          </p:cNvPr>
          <p:cNvSpPr/>
          <p:nvPr/>
        </p:nvSpPr>
        <p:spPr>
          <a:xfrm>
            <a:off x="900022" y="2083923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Clear </a:t>
            </a:r>
            <a:r>
              <a:rPr lang="de-CH" sz="1400" dirty="0" err="1">
                <a:latin typeface="Intelo" pitchFamily="2" charset="77"/>
                <a:cs typeface="Intelo Regular"/>
              </a:rPr>
              <a:t>business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model</a:t>
            </a:r>
            <a:r>
              <a:rPr lang="de-CH" sz="1400" dirty="0">
                <a:latin typeface="Intelo" pitchFamily="2" charset="77"/>
                <a:cs typeface="Intelo Regular"/>
              </a:rPr>
              <a:t> &amp; </a:t>
            </a:r>
            <a:r>
              <a:rPr lang="de-CH" sz="1400" dirty="0" err="1">
                <a:latin typeface="Intelo" pitchFamily="2" charset="77"/>
                <a:cs typeface="Intelo Regular"/>
              </a:rPr>
              <a:t>proof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points</a:t>
            </a:r>
            <a:endParaRPr lang="de-CH" sz="1400" dirty="0">
              <a:latin typeface="Intelo" pitchFamily="2" charset="77"/>
              <a:cs typeface="Intelo Regular"/>
            </a:endParaRPr>
          </a:p>
        </p:txBody>
      </p:sp>
      <p:sp>
        <p:nvSpPr>
          <p:cNvPr id="7" name="Grenzstelle 12">
            <a:extLst>
              <a:ext uri="{FF2B5EF4-FFF2-40B4-BE49-F238E27FC236}">
                <a16:creationId xmlns:a16="http://schemas.microsoft.com/office/drawing/2014/main" id="{3721D15D-1C90-14D5-5090-66B2E868C9BD}"/>
              </a:ext>
            </a:extLst>
          </p:cNvPr>
          <p:cNvSpPr/>
          <p:nvPr/>
        </p:nvSpPr>
        <p:spPr>
          <a:xfrm>
            <a:off x="5395822" y="2083923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 err="1">
                <a:latin typeface="Intelo" pitchFamily="2" charset="77"/>
              </a:rPr>
              <a:t>Involve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stakeholders</a:t>
            </a:r>
            <a:r>
              <a:rPr lang="de-CH" sz="1400" dirty="0">
                <a:latin typeface="Intelo" pitchFamily="2" charset="77"/>
              </a:rPr>
              <a:t> in </a:t>
            </a:r>
            <a:r>
              <a:rPr lang="de-CH" sz="1400" dirty="0" err="1">
                <a:latin typeface="Intelo" pitchFamily="2" charset="77"/>
              </a:rPr>
              <a:t>development</a:t>
            </a:r>
            <a:r>
              <a:rPr lang="de-CH" sz="1400" dirty="0">
                <a:latin typeface="Intelo" pitchFamily="2" charset="77"/>
              </a:rPr>
              <a:t> &amp; </a:t>
            </a:r>
            <a:r>
              <a:rPr lang="de-CH" sz="1400" dirty="0" err="1">
                <a:latin typeface="Intelo" pitchFamily="2" charset="77"/>
              </a:rPr>
              <a:t>create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commitment</a:t>
            </a:r>
            <a:endParaRPr lang="de-CH" sz="1400" dirty="0">
              <a:latin typeface="Intelo" pitchFamily="2" charset="77"/>
            </a:endParaRPr>
          </a:p>
        </p:txBody>
      </p:sp>
      <p:sp>
        <p:nvSpPr>
          <p:cNvPr id="8" name="Grenzstelle 11">
            <a:extLst>
              <a:ext uri="{FF2B5EF4-FFF2-40B4-BE49-F238E27FC236}">
                <a16:creationId xmlns:a16="http://schemas.microsoft.com/office/drawing/2014/main" id="{D3666996-7F2D-5697-F0E7-B3AFF34FA779}"/>
              </a:ext>
            </a:extLst>
          </p:cNvPr>
          <p:cNvSpPr/>
          <p:nvPr/>
        </p:nvSpPr>
        <p:spPr>
          <a:xfrm>
            <a:off x="3148642" y="1127509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Strong </a:t>
            </a:r>
            <a:r>
              <a:rPr lang="de-CH" sz="1400" dirty="0" err="1">
                <a:latin typeface="Intelo" pitchFamily="2" charset="77"/>
                <a:cs typeface="Intelo Regular"/>
              </a:rPr>
              <a:t>basis</a:t>
            </a:r>
            <a:endParaRPr lang="de-CH" sz="1400" dirty="0">
              <a:latin typeface="Intel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809336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t>16</a:t>
            </a:fld>
            <a:endParaRPr lang="de-CH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19" y="205979"/>
            <a:ext cx="8412481" cy="328919"/>
          </a:xfrm>
        </p:spPr>
        <p:txBody>
          <a:bodyPr>
            <a:normAutofit fontScale="90000"/>
          </a:bodyPr>
          <a:lstStyle/>
          <a:p>
            <a:r>
              <a:rPr lang="de-DE" dirty="0"/>
              <a:t>INVOLVING USERS IN DEVELOPMENT</a:t>
            </a:r>
            <a:endParaRPr lang="de-CH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74320" y="469706"/>
            <a:ext cx="8412481" cy="32611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1600" dirty="0"/>
              <a:t>And structure the workshops well...</a:t>
            </a:r>
            <a:endParaRPr lang="de-CH" sz="1600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AC6AF8E1-9C41-F84B-950B-30F0796BC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738" y="987766"/>
            <a:ext cx="3306860" cy="2507702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D3E99377-D6F0-C64E-BDA5-97E92A4C8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992" y="1237287"/>
            <a:ext cx="3746931" cy="2797436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6755A130-321F-CE4D-B046-D42F36DB9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46" y="2542331"/>
            <a:ext cx="3189176" cy="2395190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3395596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t>17</a:t>
            </a:fld>
            <a:endParaRPr lang="de-CH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19" y="205979"/>
            <a:ext cx="8412481" cy="328919"/>
          </a:xfrm>
        </p:spPr>
        <p:txBody>
          <a:bodyPr>
            <a:normAutofit fontScale="90000"/>
          </a:bodyPr>
          <a:lstStyle/>
          <a:p>
            <a:r>
              <a:rPr lang="de-DE" dirty="0"/>
              <a:t>CREATE COMMITMENT</a:t>
            </a:r>
            <a:endParaRPr lang="de-CH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74320" y="469706"/>
            <a:ext cx="8412481" cy="32611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1600" dirty="0"/>
              <a:t>Convincing decision-makers for the pilot, setting goals and obligations ...</a:t>
            </a:r>
            <a:endParaRPr lang="de-DE" sz="16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3A716D1-5647-A617-2806-4D2ABA2ADDED}"/>
              </a:ext>
            </a:extLst>
          </p:cNvPr>
          <p:cNvGrpSpPr/>
          <p:nvPr/>
        </p:nvGrpSpPr>
        <p:grpSpPr>
          <a:xfrm>
            <a:off x="1643482" y="1046968"/>
            <a:ext cx="2590217" cy="3673928"/>
            <a:chOff x="1643482" y="1046968"/>
            <a:chExt cx="2590217" cy="367392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C497D63-9A74-A347-BF04-4686ECAF0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3482" y="1046968"/>
              <a:ext cx="2590217" cy="36739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7A356BA-A07C-344A-B92E-26983F12356F}"/>
                </a:ext>
              </a:extLst>
            </p:cNvPr>
            <p:cNvSpPr/>
            <p:nvPr/>
          </p:nvSpPr>
          <p:spPr>
            <a:xfrm>
              <a:off x="1733343" y="2442402"/>
              <a:ext cx="1137763" cy="27849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DEBEC46-EA0D-964D-A560-C4D5722A717C}"/>
                </a:ext>
              </a:extLst>
            </p:cNvPr>
            <p:cNvSpPr/>
            <p:nvPr/>
          </p:nvSpPr>
          <p:spPr>
            <a:xfrm>
              <a:off x="3494315" y="2556678"/>
              <a:ext cx="356254" cy="678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476D97C-0AA5-B34A-8CE8-8C94C053FC98}"/>
                </a:ext>
              </a:extLst>
            </p:cNvPr>
            <p:cNvSpPr/>
            <p:nvPr/>
          </p:nvSpPr>
          <p:spPr>
            <a:xfrm>
              <a:off x="1739623" y="4140542"/>
              <a:ext cx="1509099" cy="6782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ABBA8F7-095D-2647-831B-3D697F7B4B80}"/>
                </a:ext>
              </a:extLst>
            </p:cNvPr>
            <p:cNvSpPr/>
            <p:nvPr/>
          </p:nvSpPr>
          <p:spPr>
            <a:xfrm>
              <a:off x="1733344" y="4239770"/>
              <a:ext cx="202223" cy="6782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B43240E-019A-9564-D107-7A4CC149F24A}"/>
              </a:ext>
            </a:extLst>
          </p:cNvPr>
          <p:cNvGrpSpPr/>
          <p:nvPr/>
        </p:nvGrpSpPr>
        <p:grpSpPr>
          <a:xfrm>
            <a:off x="4677509" y="1046968"/>
            <a:ext cx="2611751" cy="3693342"/>
            <a:chOff x="4677509" y="1046968"/>
            <a:chExt cx="2611751" cy="3693342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C4A19A1F-2AAA-4E41-A1BE-F8BA2EBE2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7509" y="1046968"/>
              <a:ext cx="2611751" cy="3693342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73A2FDE4-DBA2-674E-8399-9393F1F73F50}"/>
                </a:ext>
              </a:extLst>
            </p:cNvPr>
            <p:cNvSpPr/>
            <p:nvPr/>
          </p:nvSpPr>
          <p:spPr>
            <a:xfrm>
              <a:off x="4677509" y="1046968"/>
              <a:ext cx="2590217" cy="369334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583D4979-98EC-DF4A-910D-1BFC3F236885}"/>
                </a:ext>
              </a:extLst>
            </p:cNvPr>
            <p:cNvSpPr/>
            <p:nvPr/>
          </p:nvSpPr>
          <p:spPr>
            <a:xfrm>
              <a:off x="4990266" y="2374576"/>
              <a:ext cx="1137763" cy="18210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C44BE1A8-6A8E-234C-BF17-C21CEF2B856B}"/>
                </a:ext>
              </a:extLst>
            </p:cNvPr>
            <p:cNvSpPr/>
            <p:nvPr/>
          </p:nvSpPr>
          <p:spPr>
            <a:xfrm>
              <a:off x="6848927" y="2571750"/>
              <a:ext cx="256233" cy="678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7A6BE909-3401-C847-A5FF-9CE38C34B21B}"/>
                </a:ext>
              </a:extLst>
            </p:cNvPr>
            <p:cNvSpPr/>
            <p:nvPr/>
          </p:nvSpPr>
          <p:spPr>
            <a:xfrm>
              <a:off x="4952584" y="3766890"/>
              <a:ext cx="400001" cy="678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932A7A7E-B427-2841-BE86-99FFF72BB4F0}"/>
                </a:ext>
              </a:extLst>
            </p:cNvPr>
            <p:cNvSpPr/>
            <p:nvPr/>
          </p:nvSpPr>
          <p:spPr>
            <a:xfrm>
              <a:off x="4941283" y="4062619"/>
              <a:ext cx="255186" cy="779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</p:spTree>
    <p:extLst>
      <p:ext uri="{BB962C8B-B14F-4D97-AF65-F5344CB8AC3E}">
        <p14:creationId xmlns:p14="http://schemas.microsoft.com/office/powerpoint/2010/main" val="3879823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78353FE-B2E9-684C-9734-82B114E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18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01B8D5B-55C3-A140-83C9-06560AA7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SUCCESS FACTORS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75F3A6-6D8B-8840-A7B1-7B5F8B40B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success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15" name="Grenzstelle 14">
            <a:extLst>
              <a:ext uri="{FF2B5EF4-FFF2-40B4-BE49-F238E27FC236}">
                <a16:creationId xmlns:a16="http://schemas.microsoft.com/office/drawing/2014/main" id="{39331574-EAE6-2842-ACEF-F6A02F6EA1A7}"/>
              </a:ext>
            </a:extLst>
          </p:cNvPr>
          <p:cNvSpPr/>
          <p:nvPr/>
        </p:nvSpPr>
        <p:spPr>
          <a:xfrm>
            <a:off x="1801483" y="3524537"/>
            <a:ext cx="2498786" cy="7256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D92BAA0-6E6D-BB42-8846-E1B7126AC8FC}"/>
              </a:ext>
            </a:extLst>
          </p:cNvPr>
          <p:cNvSpPr/>
          <p:nvPr/>
        </p:nvSpPr>
        <p:spPr bwMode="auto">
          <a:xfrm>
            <a:off x="356720" y="4400567"/>
            <a:ext cx="8354794" cy="5336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2" name="Grenzstelle 10">
            <a:extLst>
              <a:ext uri="{FF2B5EF4-FFF2-40B4-BE49-F238E27FC236}">
                <a16:creationId xmlns:a16="http://schemas.microsoft.com/office/drawing/2014/main" id="{1D1EC680-7DC6-2F5C-8174-C2170047377C}"/>
              </a:ext>
            </a:extLst>
          </p:cNvPr>
          <p:cNvSpPr/>
          <p:nvPr/>
        </p:nvSpPr>
        <p:spPr>
          <a:xfrm>
            <a:off x="900022" y="2083923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Clear </a:t>
            </a:r>
            <a:r>
              <a:rPr lang="de-CH" sz="1400" dirty="0" err="1">
                <a:latin typeface="Intelo" pitchFamily="2" charset="77"/>
                <a:cs typeface="Intelo Regular"/>
              </a:rPr>
              <a:t>business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model</a:t>
            </a:r>
            <a:r>
              <a:rPr lang="de-CH" sz="1400" dirty="0">
                <a:latin typeface="Intelo" pitchFamily="2" charset="77"/>
                <a:cs typeface="Intelo Regular"/>
              </a:rPr>
              <a:t> &amp; </a:t>
            </a:r>
            <a:r>
              <a:rPr lang="de-CH" sz="1400" dirty="0" err="1">
                <a:latin typeface="Intelo" pitchFamily="2" charset="77"/>
                <a:cs typeface="Intelo Regular"/>
              </a:rPr>
              <a:t>proof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points</a:t>
            </a:r>
            <a:endParaRPr lang="de-CH" sz="1400" dirty="0">
              <a:latin typeface="Intelo" pitchFamily="2" charset="77"/>
              <a:cs typeface="Intelo Regular"/>
            </a:endParaRPr>
          </a:p>
        </p:txBody>
      </p:sp>
      <p:sp>
        <p:nvSpPr>
          <p:cNvPr id="7" name="Grenzstelle 12">
            <a:extLst>
              <a:ext uri="{FF2B5EF4-FFF2-40B4-BE49-F238E27FC236}">
                <a16:creationId xmlns:a16="http://schemas.microsoft.com/office/drawing/2014/main" id="{3721D15D-1C90-14D5-5090-66B2E868C9BD}"/>
              </a:ext>
            </a:extLst>
          </p:cNvPr>
          <p:cNvSpPr/>
          <p:nvPr/>
        </p:nvSpPr>
        <p:spPr>
          <a:xfrm>
            <a:off x="5395822" y="2083923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 err="1">
                <a:latin typeface="Intelo" pitchFamily="2" charset="77"/>
              </a:rPr>
              <a:t>Involve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stakeholders</a:t>
            </a:r>
            <a:r>
              <a:rPr lang="de-CH" sz="1400" dirty="0">
                <a:latin typeface="Intelo" pitchFamily="2" charset="77"/>
              </a:rPr>
              <a:t> in </a:t>
            </a:r>
            <a:r>
              <a:rPr lang="de-CH" sz="1400" dirty="0" err="1">
                <a:latin typeface="Intelo" pitchFamily="2" charset="77"/>
              </a:rPr>
              <a:t>development</a:t>
            </a:r>
            <a:r>
              <a:rPr lang="de-CH" sz="1400" dirty="0">
                <a:latin typeface="Intelo" pitchFamily="2" charset="77"/>
              </a:rPr>
              <a:t> &amp; </a:t>
            </a:r>
            <a:r>
              <a:rPr lang="de-CH" sz="1400" dirty="0" err="1">
                <a:latin typeface="Intelo" pitchFamily="2" charset="77"/>
              </a:rPr>
              <a:t>create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commitment</a:t>
            </a:r>
            <a:endParaRPr lang="de-CH" sz="1400" dirty="0">
              <a:latin typeface="Intelo" pitchFamily="2" charset="77"/>
            </a:endParaRPr>
          </a:p>
        </p:txBody>
      </p:sp>
      <p:sp>
        <p:nvSpPr>
          <p:cNvPr id="8" name="Grenzstelle 13">
            <a:extLst>
              <a:ext uri="{FF2B5EF4-FFF2-40B4-BE49-F238E27FC236}">
                <a16:creationId xmlns:a16="http://schemas.microsoft.com/office/drawing/2014/main" id="{DE682996-8383-A1DF-9537-571127293D15}"/>
              </a:ext>
            </a:extLst>
          </p:cNvPr>
          <p:cNvSpPr/>
          <p:nvPr/>
        </p:nvSpPr>
        <p:spPr>
          <a:xfrm>
            <a:off x="4796285" y="3524537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</a:rPr>
              <a:t>Iterative and </a:t>
            </a:r>
            <a:r>
              <a:rPr lang="de-CH" sz="1400" dirty="0" err="1">
                <a:latin typeface="Intelo" pitchFamily="2" charset="77"/>
              </a:rPr>
              <a:t>consequent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development</a:t>
            </a:r>
            <a:endParaRPr lang="de-CH" sz="1400" dirty="0">
              <a:latin typeface="Intelo" pitchFamily="2" charset="77"/>
            </a:endParaRPr>
          </a:p>
        </p:txBody>
      </p:sp>
      <p:sp>
        <p:nvSpPr>
          <p:cNvPr id="10" name="Grenzstelle 11">
            <a:extLst>
              <a:ext uri="{FF2B5EF4-FFF2-40B4-BE49-F238E27FC236}">
                <a16:creationId xmlns:a16="http://schemas.microsoft.com/office/drawing/2014/main" id="{1276BFF8-9EF5-E053-A6A0-CBA51B65036B}"/>
              </a:ext>
            </a:extLst>
          </p:cNvPr>
          <p:cNvSpPr/>
          <p:nvPr/>
        </p:nvSpPr>
        <p:spPr>
          <a:xfrm>
            <a:off x="3148642" y="1127509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Strong </a:t>
            </a:r>
            <a:r>
              <a:rPr lang="de-CH" sz="1400" dirty="0" err="1">
                <a:latin typeface="Intelo" pitchFamily="2" charset="77"/>
                <a:cs typeface="Intelo Regular"/>
              </a:rPr>
              <a:t>basis</a:t>
            </a:r>
            <a:endParaRPr lang="de-CH" sz="1400" dirty="0">
              <a:latin typeface="Intel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672288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BEF880F-5FAB-4A59-EFF9-25371D05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27A3B4F-2717-C4DC-30E6-FD108228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cap="all" dirty="0"/>
              <a:t>Iterative and </a:t>
            </a:r>
            <a:r>
              <a:rPr lang="de-CH" cap="all" dirty="0" err="1"/>
              <a:t>consequent</a:t>
            </a:r>
            <a:r>
              <a:rPr lang="de-CH" cap="all" dirty="0"/>
              <a:t> </a:t>
            </a:r>
            <a:r>
              <a:rPr lang="de-CH" cap="all" dirty="0" err="1"/>
              <a:t>development</a:t>
            </a:r>
            <a:endParaRPr lang="de-CH" cap="all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B6D63A-6272-A1B7-6F14-464E616062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1BC6DA2-9392-F418-89EA-840AD411C2B5}"/>
              </a:ext>
            </a:extLst>
          </p:cNvPr>
          <p:cNvSpPr txBox="1"/>
          <p:nvPr/>
        </p:nvSpPr>
        <p:spPr>
          <a:xfrm>
            <a:off x="909880" y="1252323"/>
            <a:ext cx="2690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Approx. 2/3 of the budget is invested in further development.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3738135-5B44-1BDB-D4F0-FA51ADD2BF95}"/>
              </a:ext>
            </a:extLst>
          </p:cNvPr>
          <p:cNvSpPr txBox="1"/>
          <p:nvPr/>
        </p:nvSpPr>
        <p:spPr>
          <a:xfrm>
            <a:off x="1336002" y="2863038"/>
            <a:ext cx="2690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Existing services are continuously improved.  Super User Calls and Steering Committees implemented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B03E03-BBA5-12B9-BDAB-81DDED403EBF}"/>
              </a:ext>
            </a:extLst>
          </p:cNvPr>
          <p:cNvSpPr txBox="1"/>
          <p:nvPr/>
        </p:nvSpPr>
        <p:spPr>
          <a:xfrm>
            <a:off x="5369278" y="2978432"/>
            <a:ext cx="2690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Customers and partners are technically integrated.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177238A-7F74-1326-CE89-386A29843756}"/>
              </a:ext>
            </a:extLst>
          </p:cNvPr>
          <p:cNvSpPr txBox="1"/>
          <p:nvPr/>
        </p:nvSpPr>
        <p:spPr>
          <a:xfrm>
            <a:off x="5647741" y="1406212"/>
            <a:ext cx="2690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New services are added.</a:t>
            </a:r>
          </a:p>
        </p:txBody>
      </p:sp>
    </p:spTree>
    <p:extLst>
      <p:ext uri="{BB962C8B-B14F-4D97-AF65-F5344CB8AC3E}">
        <p14:creationId xmlns:p14="http://schemas.microsoft.com/office/powerpoint/2010/main" val="2403064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78353FE-B2E9-684C-9734-82B114E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01B8D5B-55C3-A140-83C9-06560AA7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AGENDA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75F3A6-6D8B-8840-A7B1-7B5F8B40B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7FEA4E9-D78C-D14D-9EED-F32DBD775D63}"/>
              </a:ext>
            </a:extLst>
          </p:cNvPr>
          <p:cNvSpPr/>
          <p:nvPr/>
        </p:nvSpPr>
        <p:spPr bwMode="auto">
          <a:xfrm>
            <a:off x="355600" y="1523491"/>
            <a:ext cx="8432800" cy="562855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schemeClr val="bg1"/>
                </a:solidFill>
                <a:latin typeface="Intelo" pitchFamily="2" charset="77"/>
                <a:cs typeface="Intelo Regular"/>
              </a:rPr>
              <a:t>About JAROWA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7E89F35-FAA2-AD4C-9A97-3D0F580E5E33}"/>
              </a:ext>
            </a:extLst>
          </p:cNvPr>
          <p:cNvSpPr/>
          <p:nvPr/>
        </p:nvSpPr>
        <p:spPr bwMode="auto">
          <a:xfrm>
            <a:off x="355600" y="2431044"/>
            <a:ext cx="8432800" cy="56285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Intelo" pitchFamily="2" charset="77"/>
                <a:cs typeface="Intelo Regular"/>
              </a:rPr>
              <a:t>Which points do we see as success factors?</a:t>
            </a:r>
            <a:endParaRPr lang="de-CH" sz="1400" dirty="0">
              <a:latin typeface="Intelo" pitchFamily="2" charset="77"/>
              <a:cs typeface="Intelo Regular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493F0E-2D53-494D-BD56-D279600FAF9D}"/>
              </a:ext>
            </a:extLst>
          </p:cNvPr>
          <p:cNvSpPr/>
          <p:nvPr/>
        </p:nvSpPr>
        <p:spPr bwMode="auto">
          <a:xfrm>
            <a:off x="355600" y="3338597"/>
            <a:ext cx="8432800" cy="56285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26449984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78353FE-B2E9-684C-9734-82B114E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20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01B8D5B-55C3-A140-83C9-06560AA7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SUCCESS FACTORS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75F3A6-6D8B-8840-A7B1-7B5F8B40B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success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D92BAA0-6E6D-BB42-8846-E1B7126AC8FC}"/>
              </a:ext>
            </a:extLst>
          </p:cNvPr>
          <p:cNvSpPr/>
          <p:nvPr/>
        </p:nvSpPr>
        <p:spPr bwMode="auto">
          <a:xfrm>
            <a:off x="356720" y="4400567"/>
            <a:ext cx="8354794" cy="5336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2" name="Grenzstelle 10">
            <a:extLst>
              <a:ext uri="{FF2B5EF4-FFF2-40B4-BE49-F238E27FC236}">
                <a16:creationId xmlns:a16="http://schemas.microsoft.com/office/drawing/2014/main" id="{1D1EC680-7DC6-2F5C-8174-C2170047377C}"/>
              </a:ext>
            </a:extLst>
          </p:cNvPr>
          <p:cNvSpPr/>
          <p:nvPr/>
        </p:nvSpPr>
        <p:spPr>
          <a:xfrm>
            <a:off x="900022" y="2083923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Clear </a:t>
            </a:r>
            <a:r>
              <a:rPr lang="de-CH" sz="1400" dirty="0" err="1">
                <a:latin typeface="Intelo" pitchFamily="2" charset="77"/>
                <a:cs typeface="Intelo Regular"/>
              </a:rPr>
              <a:t>business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model</a:t>
            </a:r>
            <a:r>
              <a:rPr lang="de-CH" sz="1400" dirty="0">
                <a:latin typeface="Intelo" pitchFamily="2" charset="77"/>
                <a:cs typeface="Intelo Regular"/>
              </a:rPr>
              <a:t> &amp; </a:t>
            </a:r>
            <a:r>
              <a:rPr lang="de-CH" sz="1400" dirty="0" err="1">
                <a:latin typeface="Intelo" pitchFamily="2" charset="77"/>
                <a:cs typeface="Intelo Regular"/>
              </a:rPr>
              <a:t>proof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points</a:t>
            </a:r>
            <a:endParaRPr lang="de-CH" sz="1400" dirty="0">
              <a:latin typeface="Intelo" pitchFamily="2" charset="77"/>
              <a:cs typeface="Intelo Regular"/>
            </a:endParaRPr>
          </a:p>
        </p:txBody>
      </p:sp>
      <p:sp>
        <p:nvSpPr>
          <p:cNvPr id="7" name="Grenzstelle 12">
            <a:extLst>
              <a:ext uri="{FF2B5EF4-FFF2-40B4-BE49-F238E27FC236}">
                <a16:creationId xmlns:a16="http://schemas.microsoft.com/office/drawing/2014/main" id="{3721D15D-1C90-14D5-5090-66B2E868C9BD}"/>
              </a:ext>
            </a:extLst>
          </p:cNvPr>
          <p:cNvSpPr/>
          <p:nvPr/>
        </p:nvSpPr>
        <p:spPr>
          <a:xfrm>
            <a:off x="5395822" y="2083923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 err="1">
                <a:latin typeface="Intelo" pitchFamily="2" charset="77"/>
              </a:rPr>
              <a:t>Involve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stakeholders</a:t>
            </a:r>
            <a:r>
              <a:rPr lang="de-CH" sz="1400" dirty="0">
                <a:latin typeface="Intelo" pitchFamily="2" charset="77"/>
              </a:rPr>
              <a:t> in </a:t>
            </a:r>
            <a:r>
              <a:rPr lang="de-CH" sz="1400" dirty="0" err="1">
                <a:latin typeface="Intelo" pitchFamily="2" charset="77"/>
              </a:rPr>
              <a:t>development</a:t>
            </a:r>
            <a:r>
              <a:rPr lang="de-CH" sz="1400" dirty="0">
                <a:latin typeface="Intelo" pitchFamily="2" charset="77"/>
              </a:rPr>
              <a:t> &amp; </a:t>
            </a:r>
            <a:r>
              <a:rPr lang="de-CH" sz="1400" dirty="0" err="1">
                <a:latin typeface="Intelo" pitchFamily="2" charset="77"/>
              </a:rPr>
              <a:t>create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commitment</a:t>
            </a:r>
            <a:endParaRPr lang="de-CH" sz="1400" dirty="0">
              <a:latin typeface="Intelo" pitchFamily="2" charset="77"/>
            </a:endParaRPr>
          </a:p>
        </p:txBody>
      </p:sp>
      <p:sp>
        <p:nvSpPr>
          <p:cNvPr id="8" name="Grenzstelle 13">
            <a:extLst>
              <a:ext uri="{FF2B5EF4-FFF2-40B4-BE49-F238E27FC236}">
                <a16:creationId xmlns:a16="http://schemas.microsoft.com/office/drawing/2014/main" id="{DE682996-8383-A1DF-9537-571127293D15}"/>
              </a:ext>
            </a:extLst>
          </p:cNvPr>
          <p:cNvSpPr/>
          <p:nvPr/>
        </p:nvSpPr>
        <p:spPr>
          <a:xfrm>
            <a:off x="4796285" y="3524537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</a:rPr>
              <a:t>Iterative and </a:t>
            </a:r>
            <a:r>
              <a:rPr lang="de-CH" sz="1400" dirty="0" err="1">
                <a:latin typeface="Intelo" pitchFamily="2" charset="77"/>
              </a:rPr>
              <a:t>consequent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development</a:t>
            </a:r>
            <a:endParaRPr lang="de-CH" sz="1400" dirty="0">
              <a:latin typeface="Intelo" pitchFamily="2" charset="77"/>
            </a:endParaRPr>
          </a:p>
        </p:txBody>
      </p:sp>
      <p:sp>
        <p:nvSpPr>
          <p:cNvPr id="10" name="Grenzstelle 14">
            <a:extLst>
              <a:ext uri="{FF2B5EF4-FFF2-40B4-BE49-F238E27FC236}">
                <a16:creationId xmlns:a16="http://schemas.microsoft.com/office/drawing/2014/main" id="{472AAE2E-56C2-8A92-322D-65EDC5D21131}"/>
              </a:ext>
            </a:extLst>
          </p:cNvPr>
          <p:cNvSpPr/>
          <p:nvPr/>
        </p:nvSpPr>
        <p:spPr>
          <a:xfrm>
            <a:off x="1801483" y="3524537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</a:rPr>
              <a:t>Timing &amp; </a:t>
            </a:r>
            <a:r>
              <a:rPr lang="de-CH" sz="1400" dirty="0" err="1">
                <a:latin typeface="Intelo" pitchFamily="2" charset="77"/>
              </a:rPr>
              <a:t>fun</a:t>
            </a:r>
            <a:endParaRPr lang="de-CH" sz="1400" dirty="0">
              <a:latin typeface="Intelo" pitchFamily="2" charset="77"/>
            </a:endParaRPr>
          </a:p>
        </p:txBody>
      </p:sp>
      <p:sp>
        <p:nvSpPr>
          <p:cNvPr id="11" name="Grenzstelle 11">
            <a:extLst>
              <a:ext uri="{FF2B5EF4-FFF2-40B4-BE49-F238E27FC236}">
                <a16:creationId xmlns:a16="http://schemas.microsoft.com/office/drawing/2014/main" id="{FD4F519E-2260-2E4F-CCC6-A251F307C99F}"/>
              </a:ext>
            </a:extLst>
          </p:cNvPr>
          <p:cNvSpPr/>
          <p:nvPr/>
        </p:nvSpPr>
        <p:spPr>
          <a:xfrm>
            <a:off x="3148642" y="1127509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Strong </a:t>
            </a:r>
            <a:r>
              <a:rPr lang="de-CH" sz="1400" dirty="0" err="1">
                <a:latin typeface="Intelo" pitchFamily="2" charset="77"/>
                <a:cs typeface="Intelo Regular"/>
              </a:rPr>
              <a:t>basis</a:t>
            </a:r>
            <a:endParaRPr lang="de-CH" sz="1400" dirty="0">
              <a:latin typeface="Intel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113401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t>21</a:t>
            </a:fld>
            <a:endParaRPr lang="de-CH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19" y="205979"/>
            <a:ext cx="8412481" cy="328919"/>
          </a:xfrm>
        </p:spPr>
        <p:txBody>
          <a:bodyPr>
            <a:normAutofit fontScale="90000"/>
          </a:bodyPr>
          <a:lstStyle/>
          <a:p>
            <a:r>
              <a:rPr lang="de-DE" dirty="0"/>
              <a:t>RELATIONSHIP MANAGEMENT &amp; APPRECIATION</a:t>
            </a:r>
            <a:endParaRPr lang="de-CH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74320" y="469706"/>
            <a:ext cx="8412481" cy="32611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1600" dirty="0"/>
              <a:t>The customer should enjoy working with us...</a:t>
            </a:r>
            <a:endParaRPr lang="de-DE" sz="16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26D4E684-EEA7-7047-A6DC-61B549FC2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90" y="1259879"/>
            <a:ext cx="3778189" cy="262374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F20F8C6-AFEB-E342-9BD1-07C194D8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878" y="2686989"/>
            <a:ext cx="4045926" cy="198680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36284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78353FE-B2E9-684C-9734-82B114E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22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01B8D5B-55C3-A140-83C9-06560AA7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SUCCESS FACTORS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75F3A6-6D8B-8840-A7B1-7B5F8B40B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success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11" name="Grenzstelle 10">
            <a:extLst>
              <a:ext uri="{FF2B5EF4-FFF2-40B4-BE49-F238E27FC236}">
                <a16:creationId xmlns:a16="http://schemas.microsoft.com/office/drawing/2014/main" id="{7014891A-D0BC-C844-ABDA-1E7DADFEE559}"/>
              </a:ext>
            </a:extLst>
          </p:cNvPr>
          <p:cNvSpPr/>
          <p:nvPr/>
        </p:nvSpPr>
        <p:spPr>
          <a:xfrm>
            <a:off x="900022" y="2083923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Clear </a:t>
            </a:r>
            <a:r>
              <a:rPr lang="de-CH" sz="1400" dirty="0" err="1">
                <a:latin typeface="Intelo" pitchFamily="2" charset="77"/>
                <a:cs typeface="Intelo Regular"/>
              </a:rPr>
              <a:t>business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model</a:t>
            </a:r>
            <a:r>
              <a:rPr lang="de-CH" sz="1400" dirty="0">
                <a:latin typeface="Intelo" pitchFamily="2" charset="77"/>
                <a:cs typeface="Intelo Regular"/>
              </a:rPr>
              <a:t> &amp; </a:t>
            </a:r>
            <a:r>
              <a:rPr lang="de-CH" sz="1400" dirty="0" err="1">
                <a:latin typeface="Intelo" pitchFamily="2" charset="77"/>
                <a:cs typeface="Intelo Regular"/>
              </a:rPr>
              <a:t>proof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points</a:t>
            </a:r>
            <a:endParaRPr lang="de-CH" sz="1400" dirty="0">
              <a:latin typeface="Intelo" pitchFamily="2" charset="77"/>
              <a:cs typeface="Intelo Regular"/>
            </a:endParaRPr>
          </a:p>
        </p:txBody>
      </p:sp>
      <p:sp>
        <p:nvSpPr>
          <p:cNvPr id="13" name="Grenzstelle 12">
            <a:extLst>
              <a:ext uri="{FF2B5EF4-FFF2-40B4-BE49-F238E27FC236}">
                <a16:creationId xmlns:a16="http://schemas.microsoft.com/office/drawing/2014/main" id="{9E217E1B-3F48-1D48-94EC-7D6B082C4C57}"/>
              </a:ext>
            </a:extLst>
          </p:cNvPr>
          <p:cNvSpPr/>
          <p:nvPr/>
        </p:nvSpPr>
        <p:spPr>
          <a:xfrm>
            <a:off x="5395822" y="2083923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 err="1">
                <a:latin typeface="Intelo" pitchFamily="2" charset="77"/>
              </a:rPr>
              <a:t>Involve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stakeholders</a:t>
            </a:r>
            <a:r>
              <a:rPr lang="de-CH" sz="1400" dirty="0">
                <a:latin typeface="Intelo" pitchFamily="2" charset="77"/>
              </a:rPr>
              <a:t> in </a:t>
            </a:r>
            <a:r>
              <a:rPr lang="de-CH" sz="1400" dirty="0" err="1">
                <a:latin typeface="Intelo" pitchFamily="2" charset="77"/>
              </a:rPr>
              <a:t>development</a:t>
            </a:r>
            <a:r>
              <a:rPr lang="de-CH" sz="1400" dirty="0">
                <a:latin typeface="Intelo" pitchFamily="2" charset="77"/>
              </a:rPr>
              <a:t> &amp; </a:t>
            </a:r>
            <a:r>
              <a:rPr lang="de-CH" sz="1400" dirty="0" err="1">
                <a:latin typeface="Intelo" pitchFamily="2" charset="77"/>
              </a:rPr>
              <a:t>create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commitment</a:t>
            </a:r>
            <a:endParaRPr lang="de-CH" sz="1400" dirty="0">
              <a:latin typeface="Intelo" pitchFamily="2" charset="77"/>
            </a:endParaRPr>
          </a:p>
        </p:txBody>
      </p:sp>
      <p:sp>
        <p:nvSpPr>
          <p:cNvPr id="14" name="Grenzstelle 13">
            <a:extLst>
              <a:ext uri="{FF2B5EF4-FFF2-40B4-BE49-F238E27FC236}">
                <a16:creationId xmlns:a16="http://schemas.microsoft.com/office/drawing/2014/main" id="{C590CE95-491D-6F40-9978-6BBF81F42436}"/>
              </a:ext>
            </a:extLst>
          </p:cNvPr>
          <p:cNvSpPr/>
          <p:nvPr/>
        </p:nvSpPr>
        <p:spPr>
          <a:xfrm>
            <a:off x="4796285" y="3524537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</a:rPr>
              <a:t>Iterative and </a:t>
            </a:r>
            <a:r>
              <a:rPr lang="de-CH" sz="1400" dirty="0" err="1">
                <a:latin typeface="Intelo" pitchFamily="2" charset="77"/>
              </a:rPr>
              <a:t>consequent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development</a:t>
            </a:r>
            <a:endParaRPr lang="de-CH" sz="1400" dirty="0">
              <a:latin typeface="Intelo" pitchFamily="2" charset="77"/>
            </a:endParaRPr>
          </a:p>
        </p:txBody>
      </p:sp>
      <p:sp>
        <p:nvSpPr>
          <p:cNvPr id="15" name="Grenzstelle 14">
            <a:extLst>
              <a:ext uri="{FF2B5EF4-FFF2-40B4-BE49-F238E27FC236}">
                <a16:creationId xmlns:a16="http://schemas.microsoft.com/office/drawing/2014/main" id="{39331574-EAE6-2842-ACEF-F6A02F6EA1A7}"/>
              </a:ext>
            </a:extLst>
          </p:cNvPr>
          <p:cNvSpPr/>
          <p:nvPr/>
        </p:nvSpPr>
        <p:spPr>
          <a:xfrm>
            <a:off x="1801483" y="3524537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</a:rPr>
              <a:t>Timing &amp; </a:t>
            </a:r>
            <a:r>
              <a:rPr lang="de-CH" sz="1400" dirty="0" err="1">
                <a:latin typeface="Intelo" pitchFamily="2" charset="77"/>
              </a:rPr>
              <a:t>fun</a:t>
            </a:r>
            <a:endParaRPr lang="de-CH" sz="1400" dirty="0">
              <a:latin typeface="Intelo" pitchFamily="2" charset="77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D92BAA0-6E6D-BB42-8846-E1B7126AC8FC}"/>
              </a:ext>
            </a:extLst>
          </p:cNvPr>
          <p:cNvSpPr/>
          <p:nvPr/>
        </p:nvSpPr>
        <p:spPr bwMode="auto">
          <a:xfrm>
            <a:off x="356720" y="4400567"/>
            <a:ext cx="8354794" cy="533611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200" dirty="0">
                <a:latin typeface="Intelo" pitchFamily="2" charset="77"/>
              </a:rPr>
              <a:t>The </a:t>
            </a:r>
            <a:r>
              <a:rPr lang="de-CH" sz="1200" dirty="0" err="1">
                <a:latin typeface="Intelo" pitchFamily="2" charset="77"/>
              </a:rPr>
              <a:t>factors</a:t>
            </a:r>
            <a:r>
              <a:rPr lang="de-CH" sz="1200" dirty="0">
                <a:latin typeface="Intelo" pitchFamily="2" charset="77"/>
              </a:rPr>
              <a:t> </a:t>
            </a:r>
            <a:r>
              <a:rPr lang="de-CH" sz="1200" dirty="0" err="1">
                <a:latin typeface="Intelo" pitchFamily="2" charset="77"/>
              </a:rPr>
              <a:t>above</a:t>
            </a:r>
            <a:r>
              <a:rPr lang="de-CH" sz="1200" dirty="0">
                <a:latin typeface="Intelo" pitchFamily="2" charset="77"/>
              </a:rPr>
              <a:t> support </a:t>
            </a:r>
            <a:r>
              <a:rPr lang="de-CH" sz="1200" dirty="0" err="1">
                <a:latin typeface="Intelo" pitchFamily="2" charset="77"/>
              </a:rPr>
              <a:t>each</a:t>
            </a:r>
            <a:r>
              <a:rPr lang="de-CH" sz="1200" dirty="0">
                <a:latin typeface="Intelo" pitchFamily="2" charset="77"/>
              </a:rPr>
              <a:t> </a:t>
            </a:r>
            <a:r>
              <a:rPr lang="de-CH" sz="1200" dirty="0" err="1">
                <a:latin typeface="Intelo" pitchFamily="2" charset="77"/>
              </a:rPr>
              <a:t>other</a:t>
            </a:r>
            <a:r>
              <a:rPr lang="de-CH" sz="1200" dirty="0">
                <a:latin typeface="Intelo" pitchFamily="2" charset="77"/>
              </a:rPr>
              <a:t>. The </a:t>
            </a:r>
            <a:r>
              <a:rPr lang="de-CH" sz="1200" dirty="0" err="1">
                <a:latin typeface="Intelo" pitchFamily="2" charset="77"/>
              </a:rPr>
              <a:t>goal</a:t>
            </a:r>
            <a:r>
              <a:rPr lang="de-CH" sz="1200" dirty="0">
                <a:latin typeface="Intelo" pitchFamily="2" charset="77"/>
              </a:rPr>
              <a:t> </a:t>
            </a:r>
            <a:r>
              <a:rPr lang="de-CH" sz="1200" dirty="0" err="1">
                <a:latin typeface="Intelo" pitchFamily="2" charset="77"/>
              </a:rPr>
              <a:t>is</a:t>
            </a:r>
            <a:r>
              <a:rPr lang="de-CH" sz="1200" dirty="0">
                <a:latin typeface="Intelo" pitchFamily="2" charset="77"/>
              </a:rPr>
              <a:t> </a:t>
            </a:r>
            <a:r>
              <a:rPr lang="de-CH" sz="1200" dirty="0" err="1">
                <a:latin typeface="Intelo" pitchFamily="2" charset="77"/>
              </a:rPr>
              <a:t>to</a:t>
            </a:r>
            <a:r>
              <a:rPr lang="de-CH" sz="1200" dirty="0">
                <a:latin typeface="Intelo" pitchFamily="2" charset="77"/>
              </a:rPr>
              <a:t> </a:t>
            </a:r>
            <a:r>
              <a:rPr lang="de-CH" sz="1200" dirty="0" err="1">
                <a:latin typeface="Intelo" pitchFamily="2" charset="77"/>
              </a:rPr>
              <a:t>create</a:t>
            </a:r>
            <a:r>
              <a:rPr lang="de-CH" sz="1200" dirty="0">
                <a:latin typeface="Intelo" pitchFamily="2" charset="77"/>
              </a:rPr>
              <a:t> a </a:t>
            </a:r>
            <a:r>
              <a:rPr lang="de-CH" sz="1200" dirty="0" err="1">
                <a:latin typeface="Intelo" pitchFamily="2" charset="77"/>
              </a:rPr>
              <a:t>continuous</a:t>
            </a:r>
            <a:r>
              <a:rPr lang="de-CH" sz="1200" dirty="0">
                <a:latin typeface="Intelo" pitchFamily="2" charset="77"/>
              </a:rPr>
              <a:t> </a:t>
            </a:r>
            <a:r>
              <a:rPr lang="de-CH" sz="1200" dirty="0" err="1">
                <a:latin typeface="Intelo" pitchFamily="2" charset="77"/>
              </a:rPr>
              <a:t>upward</a:t>
            </a:r>
            <a:r>
              <a:rPr lang="de-CH" sz="1200" dirty="0">
                <a:latin typeface="Intelo" pitchFamily="2" charset="77"/>
              </a:rPr>
              <a:t> spiral. </a:t>
            </a:r>
          </a:p>
        </p:txBody>
      </p:sp>
      <p:sp>
        <p:nvSpPr>
          <p:cNvPr id="2" name="Grenzstelle 11">
            <a:extLst>
              <a:ext uri="{FF2B5EF4-FFF2-40B4-BE49-F238E27FC236}">
                <a16:creationId xmlns:a16="http://schemas.microsoft.com/office/drawing/2014/main" id="{1CA827A6-897F-8FE1-D434-3785CF39311C}"/>
              </a:ext>
            </a:extLst>
          </p:cNvPr>
          <p:cNvSpPr/>
          <p:nvPr/>
        </p:nvSpPr>
        <p:spPr>
          <a:xfrm>
            <a:off x="3148642" y="1127509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Strong </a:t>
            </a:r>
            <a:r>
              <a:rPr lang="de-CH" sz="1400" dirty="0" err="1">
                <a:latin typeface="Intelo" pitchFamily="2" charset="77"/>
                <a:cs typeface="Intelo Regular"/>
              </a:rPr>
              <a:t>basis</a:t>
            </a:r>
            <a:endParaRPr lang="de-CH" sz="1400" dirty="0">
              <a:latin typeface="Intel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0390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78353FE-B2E9-684C-9734-82B114E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23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01B8D5B-55C3-A140-83C9-06560AA7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AGENDA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75F3A6-6D8B-8840-A7B1-7B5F8B40B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7FEA4E9-D78C-D14D-9EED-F32DBD775D63}"/>
              </a:ext>
            </a:extLst>
          </p:cNvPr>
          <p:cNvSpPr/>
          <p:nvPr/>
        </p:nvSpPr>
        <p:spPr bwMode="auto">
          <a:xfrm>
            <a:off x="355600" y="1523491"/>
            <a:ext cx="8432800" cy="562855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schemeClr val="bg1"/>
                </a:solidFill>
                <a:latin typeface="Intelo" pitchFamily="2" charset="77"/>
                <a:cs typeface="Intelo Regular"/>
              </a:rPr>
              <a:t>About JAROWA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7E89F35-FAA2-AD4C-9A97-3D0F580E5E33}"/>
              </a:ext>
            </a:extLst>
          </p:cNvPr>
          <p:cNvSpPr/>
          <p:nvPr/>
        </p:nvSpPr>
        <p:spPr bwMode="auto">
          <a:xfrm>
            <a:off x="355600" y="2431044"/>
            <a:ext cx="8432800" cy="562855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Intelo" pitchFamily="2" charset="77"/>
              </a:rPr>
              <a:t>Which points do we see as success factors?</a:t>
            </a:r>
            <a:endParaRPr lang="de-CH" sz="1400" dirty="0">
              <a:solidFill>
                <a:schemeClr val="bg1"/>
              </a:solidFill>
              <a:latin typeface="Intelo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493F0E-2D53-494D-BD56-D279600FAF9D}"/>
              </a:ext>
            </a:extLst>
          </p:cNvPr>
          <p:cNvSpPr/>
          <p:nvPr/>
        </p:nvSpPr>
        <p:spPr bwMode="auto">
          <a:xfrm>
            <a:off x="355600" y="3338597"/>
            <a:ext cx="8432800" cy="562855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schemeClr val="bg1"/>
                </a:solidFill>
                <a:latin typeface="Intelo" pitchFamily="2" charset="77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74166610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1" y="3365943"/>
            <a:ext cx="6870531" cy="905718"/>
          </a:xfrm>
        </p:spPr>
        <p:txBody>
          <a:bodyPr>
            <a:normAutofit fontScale="85000" lnSpcReduction="20000"/>
          </a:bodyPr>
          <a:lstStyle/>
          <a:p>
            <a:r>
              <a:rPr lang="de-CH" dirty="0"/>
              <a:t>Christian Akeret</a:t>
            </a:r>
          </a:p>
          <a:p>
            <a:r>
              <a:rPr lang="de-CH" dirty="0"/>
              <a:t>christian.akeret@jarowa.ch</a:t>
            </a:r>
          </a:p>
          <a:p>
            <a:r>
              <a:rPr lang="de-CH" dirty="0"/>
              <a:t>+41 79 676 11 74</a:t>
            </a:r>
          </a:p>
          <a:p>
            <a:endParaRPr lang="de-CH" dirty="0"/>
          </a:p>
          <a:p>
            <a:r>
              <a:rPr lang="de-CH" dirty="0"/>
              <a:t>www.jarowa.group</a:t>
            </a:r>
          </a:p>
        </p:txBody>
      </p:sp>
    </p:spTree>
    <p:extLst>
      <p:ext uri="{BB962C8B-B14F-4D97-AF65-F5344CB8AC3E}">
        <p14:creationId xmlns:p14="http://schemas.microsoft.com/office/powerpoint/2010/main" val="263311217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11894A-6B0B-45C2-9481-50CDB6A2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510C2-8964-A44D-A5EB-655B7B38E3E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Intelo" pitchFamily="2" charset="77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Intelo" pitchFamily="2" charset="77"/>
              <a:ea typeface="+mn-ea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7F4505-E89C-4D76-8E81-FC4F4A269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205979"/>
            <a:ext cx="8439665" cy="549874"/>
          </a:xfrm>
        </p:spPr>
        <p:txBody>
          <a:bodyPr>
            <a:normAutofit fontScale="90000"/>
          </a:bodyPr>
          <a:lstStyle/>
          <a:p>
            <a:r>
              <a:rPr lang="en-GB" dirty="0"/>
              <a:t>JAROWA‘S CUSTOMERS ARE RENOWNED INSURANCES IN SEVERAL COUNTRIES</a:t>
            </a:r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4C214C88-B915-1DA5-BA95-D9FCADC28BC0}"/>
              </a:ext>
            </a:extLst>
          </p:cNvPr>
          <p:cNvSpPr/>
          <p:nvPr/>
        </p:nvSpPr>
        <p:spPr>
          <a:xfrm>
            <a:off x="5756116" y="1165495"/>
            <a:ext cx="3052340" cy="2818467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D120F"/>
                </a:solidFill>
                <a:effectLst/>
                <a:uLnTx/>
                <a:uFillTx/>
                <a:latin typeface="Intelo" pitchFamily="2" charset="77"/>
                <a:ea typeface="+mn-ea"/>
                <a:cs typeface="Intelo Regular"/>
              </a:rPr>
              <a:t>JAROWA offers two solutions:</a:t>
            </a:r>
          </a:p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1D120F"/>
              </a:solidFill>
              <a:effectLst/>
              <a:uLnTx/>
              <a:uFillTx/>
              <a:latin typeface="Intelo" pitchFamily="2" charset="77"/>
              <a:ea typeface="+mn-ea"/>
              <a:cs typeface="Intelo Regular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1D120F"/>
                </a:solidFill>
                <a:effectLst/>
                <a:uLnTx/>
                <a:uFillTx/>
                <a:latin typeface="Intelo" pitchFamily="2" charset="77"/>
                <a:ea typeface="+mn-ea"/>
                <a:cs typeface="Intelo Regular"/>
              </a:rPr>
              <a:t>smart contracting for </a:t>
            </a:r>
            <a:b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1D120F"/>
                </a:solidFill>
                <a:effectLst/>
                <a:uLnTx/>
                <a:uFillTx/>
                <a:latin typeface="Intelo" pitchFamily="2" charset="77"/>
                <a:ea typeface="+mn-ea"/>
                <a:cs typeface="Intelo Regular"/>
              </a:rPr>
            </a:b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1D120F"/>
                </a:solidFill>
                <a:effectLst/>
                <a:uLnTx/>
                <a:uFillTx/>
                <a:latin typeface="Intelo" pitchFamily="2" charset="77"/>
                <a:ea typeface="+mn-ea"/>
                <a:cs typeface="Intelo Regular"/>
              </a:rPr>
              <a:t>dynamic FNOL &amp; automated coverage checking</a:t>
            </a:r>
          </a:p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rgbClr val="1D120F"/>
              </a:solidFill>
              <a:effectLst/>
              <a:uLnTx/>
              <a:uFillTx/>
              <a:latin typeface="Intelo" pitchFamily="2" charset="77"/>
              <a:ea typeface="+mn-ea"/>
              <a:cs typeface="Intelo Regular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1D120F"/>
                </a:solidFill>
                <a:effectLst/>
                <a:uLnTx/>
                <a:uFillTx/>
                <a:latin typeface="Intelo" pitchFamily="2" charset="77"/>
                <a:ea typeface="+mn-ea"/>
                <a:cs typeface="Intelo Regular"/>
              </a:rPr>
              <a:t>cloud platform and marketplace for digital provider- and order management</a:t>
            </a:r>
            <a:endParaRPr kumimoji="0" lang="en-GB" sz="900" i="0" u="none" strike="noStrike" kern="1200" cap="none" spc="0" normalizeH="0" baseline="0" noProof="0" dirty="0">
              <a:ln>
                <a:noFill/>
              </a:ln>
              <a:solidFill>
                <a:srgbClr val="1D120F"/>
              </a:solidFill>
              <a:effectLst/>
              <a:uLnTx/>
              <a:uFillTx/>
              <a:latin typeface="Intelo" pitchFamily="2" charset="77"/>
              <a:ea typeface="+mn-ea"/>
              <a:cs typeface="Intelo Regular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FD3CEF-6B16-D041-6B5D-E5653A4B0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798" y="1038495"/>
            <a:ext cx="744054" cy="254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E3F91C-9880-F844-E8CD-949A17999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79" y="1219798"/>
            <a:ext cx="5157673" cy="2812142"/>
          </a:xfrm>
          <a:prstGeom prst="rect">
            <a:avLst/>
          </a:prstGeom>
        </p:spPr>
      </p:pic>
      <p:sp>
        <p:nvSpPr>
          <p:cNvPr id="8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46E47742-2EB5-9AB9-6B1E-1EC0EE7F29CC}"/>
              </a:ext>
            </a:extLst>
          </p:cNvPr>
          <p:cNvSpPr/>
          <p:nvPr/>
        </p:nvSpPr>
        <p:spPr bwMode="auto">
          <a:xfrm>
            <a:off x="224329" y="4393604"/>
            <a:ext cx="8663302" cy="501666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1D120F"/>
                </a:solidFill>
                <a:effectLst/>
                <a:uLnTx/>
                <a:uFillTx/>
                <a:latin typeface="Intelo" pitchFamily="2" charset="77"/>
              </a:rPr>
              <a:t>Modular. Configurable by self-service. </a:t>
            </a:r>
            <a:r>
              <a:rPr lang="en-GB" sz="1600" dirty="0">
                <a:solidFill>
                  <a:srgbClr val="1D120F"/>
                </a:solidFill>
                <a:latin typeface="Intelo" pitchFamily="2" charset="77"/>
              </a:rPr>
              <a:t>Easy to integrate. Usage-based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1D120F"/>
                </a:solidFill>
                <a:effectLst/>
                <a:uLnTx/>
                <a:uFillTx/>
                <a:latin typeface="Intelo" pitchFamily="2" charset="77"/>
              </a:rPr>
              <a:t>priced.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21F38EE-1E68-3CA6-7088-45BCDF036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555" y="1825613"/>
            <a:ext cx="449266" cy="3758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81B741-6669-E56F-B142-05C836C09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574" y="1825613"/>
            <a:ext cx="392204" cy="4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07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78353FE-B2E9-684C-9734-82B114E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01B8D5B-55C3-A140-83C9-06560AA7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AGENDA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75F3A6-6D8B-8840-A7B1-7B5F8B40B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7FEA4E9-D78C-D14D-9EED-F32DBD775D63}"/>
              </a:ext>
            </a:extLst>
          </p:cNvPr>
          <p:cNvSpPr/>
          <p:nvPr/>
        </p:nvSpPr>
        <p:spPr bwMode="auto">
          <a:xfrm>
            <a:off x="355600" y="1523491"/>
            <a:ext cx="8432800" cy="562855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schemeClr val="bg1"/>
                </a:solidFill>
                <a:latin typeface="Intelo" pitchFamily="2" charset="77"/>
                <a:cs typeface="Intelo Regular"/>
              </a:rPr>
              <a:t>About JAROWA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7E89F35-FAA2-AD4C-9A97-3D0F580E5E33}"/>
              </a:ext>
            </a:extLst>
          </p:cNvPr>
          <p:cNvSpPr/>
          <p:nvPr/>
        </p:nvSpPr>
        <p:spPr bwMode="auto">
          <a:xfrm>
            <a:off x="355600" y="2431044"/>
            <a:ext cx="8432800" cy="562855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Intelo" pitchFamily="2" charset="77"/>
              </a:rPr>
              <a:t>Which points do we see as success factors?</a:t>
            </a:r>
            <a:endParaRPr lang="de-CH" sz="1400" dirty="0">
              <a:solidFill>
                <a:schemeClr val="bg1"/>
              </a:solidFill>
              <a:latin typeface="Intelo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493F0E-2D53-494D-BD56-D279600FAF9D}"/>
              </a:ext>
            </a:extLst>
          </p:cNvPr>
          <p:cNvSpPr/>
          <p:nvPr/>
        </p:nvSpPr>
        <p:spPr bwMode="auto">
          <a:xfrm>
            <a:off x="355600" y="3338597"/>
            <a:ext cx="8432800" cy="56285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81254613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78353FE-B2E9-684C-9734-82B114E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01B8D5B-55C3-A140-83C9-06560AA7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SUCCESS FACTORS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75F3A6-6D8B-8840-A7B1-7B5F8B40B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success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11" name="Grenzstelle 10">
            <a:extLst>
              <a:ext uri="{FF2B5EF4-FFF2-40B4-BE49-F238E27FC236}">
                <a16:creationId xmlns:a16="http://schemas.microsoft.com/office/drawing/2014/main" id="{7014891A-D0BC-C844-ABDA-1E7DADFEE559}"/>
              </a:ext>
            </a:extLst>
          </p:cNvPr>
          <p:cNvSpPr/>
          <p:nvPr/>
        </p:nvSpPr>
        <p:spPr>
          <a:xfrm>
            <a:off x="900022" y="2083923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Clear </a:t>
            </a:r>
            <a:r>
              <a:rPr lang="de-CH" sz="1400" dirty="0" err="1">
                <a:latin typeface="Intelo" pitchFamily="2" charset="77"/>
                <a:cs typeface="Intelo Regular"/>
              </a:rPr>
              <a:t>business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model</a:t>
            </a:r>
            <a:r>
              <a:rPr lang="de-CH" sz="1400" dirty="0">
                <a:latin typeface="Intelo" pitchFamily="2" charset="77"/>
                <a:cs typeface="Intelo Regular"/>
              </a:rPr>
              <a:t> &amp; </a:t>
            </a:r>
            <a:r>
              <a:rPr lang="de-CH" sz="1400" dirty="0" err="1">
                <a:latin typeface="Intelo" pitchFamily="2" charset="77"/>
                <a:cs typeface="Intelo Regular"/>
              </a:rPr>
              <a:t>proof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points</a:t>
            </a:r>
            <a:endParaRPr lang="de-CH" sz="1400" dirty="0">
              <a:latin typeface="Intelo" pitchFamily="2" charset="77"/>
              <a:cs typeface="Intelo Regular"/>
            </a:endParaRPr>
          </a:p>
        </p:txBody>
      </p:sp>
      <p:sp>
        <p:nvSpPr>
          <p:cNvPr id="13" name="Grenzstelle 12">
            <a:extLst>
              <a:ext uri="{FF2B5EF4-FFF2-40B4-BE49-F238E27FC236}">
                <a16:creationId xmlns:a16="http://schemas.microsoft.com/office/drawing/2014/main" id="{9E217E1B-3F48-1D48-94EC-7D6B082C4C57}"/>
              </a:ext>
            </a:extLst>
          </p:cNvPr>
          <p:cNvSpPr/>
          <p:nvPr/>
        </p:nvSpPr>
        <p:spPr>
          <a:xfrm>
            <a:off x="5395822" y="2083923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 err="1">
                <a:latin typeface="Intelo" pitchFamily="2" charset="77"/>
              </a:rPr>
              <a:t>Involve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stakeholders</a:t>
            </a:r>
            <a:r>
              <a:rPr lang="de-CH" sz="1400" dirty="0">
                <a:latin typeface="Intelo" pitchFamily="2" charset="77"/>
              </a:rPr>
              <a:t> in </a:t>
            </a:r>
            <a:r>
              <a:rPr lang="de-CH" sz="1400" dirty="0" err="1">
                <a:latin typeface="Intelo" pitchFamily="2" charset="77"/>
              </a:rPr>
              <a:t>development</a:t>
            </a:r>
            <a:r>
              <a:rPr lang="de-CH" sz="1400" dirty="0">
                <a:latin typeface="Intelo" pitchFamily="2" charset="77"/>
              </a:rPr>
              <a:t> &amp; </a:t>
            </a:r>
            <a:r>
              <a:rPr lang="de-CH" sz="1400" dirty="0" err="1">
                <a:latin typeface="Intelo" pitchFamily="2" charset="77"/>
              </a:rPr>
              <a:t>create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commitment</a:t>
            </a:r>
            <a:endParaRPr lang="de-CH" sz="1400" dirty="0">
              <a:latin typeface="Intelo" pitchFamily="2" charset="77"/>
            </a:endParaRPr>
          </a:p>
        </p:txBody>
      </p:sp>
      <p:sp>
        <p:nvSpPr>
          <p:cNvPr id="14" name="Grenzstelle 13">
            <a:extLst>
              <a:ext uri="{FF2B5EF4-FFF2-40B4-BE49-F238E27FC236}">
                <a16:creationId xmlns:a16="http://schemas.microsoft.com/office/drawing/2014/main" id="{C590CE95-491D-6F40-9978-6BBF81F42436}"/>
              </a:ext>
            </a:extLst>
          </p:cNvPr>
          <p:cNvSpPr/>
          <p:nvPr/>
        </p:nvSpPr>
        <p:spPr>
          <a:xfrm>
            <a:off x="4796285" y="3524537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</a:rPr>
              <a:t>Iterative and </a:t>
            </a:r>
            <a:r>
              <a:rPr lang="de-CH" sz="1400" dirty="0" err="1">
                <a:latin typeface="Intelo" pitchFamily="2" charset="77"/>
              </a:rPr>
              <a:t>consequent</a:t>
            </a:r>
            <a:r>
              <a:rPr lang="de-CH" sz="1400" dirty="0">
                <a:latin typeface="Intelo" pitchFamily="2" charset="77"/>
              </a:rPr>
              <a:t> </a:t>
            </a:r>
            <a:r>
              <a:rPr lang="de-CH" sz="1400" dirty="0" err="1">
                <a:latin typeface="Intelo" pitchFamily="2" charset="77"/>
              </a:rPr>
              <a:t>development</a:t>
            </a:r>
            <a:endParaRPr lang="de-CH" sz="1400" dirty="0">
              <a:latin typeface="Intelo" pitchFamily="2" charset="77"/>
            </a:endParaRPr>
          </a:p>
        </p:txBody>
      </p:sp>
      <p:sp>
        <p:nvSpPr>
          <p:cNvPr id="15" name="Grenzstelle 14">
            <a:extLst>
              <a:ext uri="{FF2B5EF4-FFF2-40B4-BE49-F238E27FC236}">
                <a16:creationId xmlns:a16="http://schemas.microsoft.com/office/drawing/2014/main" id="{39331574-EAE6-2842-ACEF-F6A02F6EA1A7}"/>
              </a:ext>
            </a:extLst>
          </p:cNvPr>
          <p:cNvSpPr/>
          <p:nvPr/>
        </p:nvSpPr>
        <p:spPr>
          <a:xfrm>
            <a:off x="1801483" y="3524537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</a:rPr>
              <a:t>Timing &amp; </a:t>
            </a:r>
            <a:r>
              <a:rPr lang="de-CH" sz="1400" dirty="0" err="1">
                <a:latin typeface="Intelo" pitchFamily="2" charset="77"/>
              </a:rPr>
              <a:t>fun</a:t>
            </a:r>
            <a:endParaRPr lang="de-CH" sz="1400" dirty="0">
              <a:latin typeface="Intelo" pitchFamily="2" charset="77"/>
            </a:endParaRPr>
          </a:p>
        </p:txBody>
      </p:sp>
      <p:sp>
        <p:nvSpPr>
          <p:cNvPr id="2" name="Grenzstelle 11">
            <a:extLst>
              <a:ext uri="{FF2B5EF4-FFF2-40B4-BE49-F238E27FC236}">
                <a16:creationId xmlns:a16="http://schemas.microsoft.com/office/drawing/2014/main" id="{32D104E7-18F1-D2E2-001E-0F635BED1E8E}"/>
              </a:ext>
            </a:extLst>
          </p:cNvPr>
          <p:cNvSpPr/>
          <p:nvPr/>
        </p:nvSpPr>
        <p:spPr>
          <a:xfrm>
            <a:off x="3148642" y="1127509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Strong </a:t>
            </a:r>
            <a:r>
              <a:rPr lang="de-CH" sz="1400" dirty="0" err="1">
                <a:latin typeface="Intelo" pitchFamily="2" charset="77"/>
                <a:cs typeface="Intelo Regular"/>
              </a:rPr>
              <a:t>basis</a:t>
            </a:r>
            <a:endParaRPr lang="de-CH" sz="1400" dirty="0">
              <a:latin typeface="Intel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2278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78353FE-B2E9-684C-9734-82B114E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01B8D5B-55C3-A140-83C9-06560AA7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SUCCESS FACTORS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75F3A6-6D8B-8840-A7B1-7B5F8B40B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success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12" name="Grenzstelle 11">
            <a:extLst>
              <a:ext uri="{FF2B5EF4-FFF2-40B4-BE49-F238E27FC236}">
                <a16:creationId xmlns:a16="http://schemas.microsoft.com/office/drawing/2014/main" id="{64164001-6D25-F44C-861E-01E57A42803E}"/>
              </a:ext>
            </a:extLst>
          </p:cNvPr>
          <p:cNvSpPr/>
          <p:nvPr/>
        </p:nvSpPr>
        <p:spPr>
          <a:xfrm>
            <a:off x="3148642" y="1127509"/>
            <a:ext cx="2498786" cy="7256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</a:rPr>
              <a:t> </a:t>
            </a:r>
          </a:p>
        </p:txBody>
      </p:sp>
      <p:sp>
        <p:nvSpPr>
          <p:cNvPr id="13" name="Grenzstelle 12">
            <a:extLst>
              <a:ext uri="{FF2B5EF4-FFF2-40B4-BE49-F238E27FC236}">
                <a16:creationId xmlns:a16="http://schemas.microsoft.com/office/drawing/2014/main" id="{9E217E1B-3F48-1D48-94EC-7D6B082C4C57}"/>
              </a:ext>
            </a:extLst>
          </p:cNvPr>
          <p:cNvSpPr/>
          <p:nvPr/>
        </p:nvSpPr>
        <p:spPr>
          <a:xfrm>
            <a:off x="5395822" y="2083923"/>
            <a:ext cx="2498786" cy="7256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14" name="Grenzstelle 13">
            <a:extLst>
              <a:ext uri="{FF2B5EF4-FFF2-40B4-BE49-F238E27FC236}">
                <a16:creationId xmlns:a16="http://schemas.microsoft.com/office/drawing/2014/main" id="{C590CE95-491D-6F40-9978-6BBF81F42436}"/>
              </a:ext>
            </a:extLst>
          </p:cNvPr>
          <p:cNvSpPr/>
          <p:nvPr/>
        </p:nvSpPr>
        <p:spPr>
          <a:xfrm>
            <a:off x="4796285" y="3524537"/>
            <a:ext cx="2498786" cy="7256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15" name="Grenzstelle 14">
            <a:extLst>
              <a:ext uri="{FF2B5EF4-FFF2-40B4-BE49-F238E27FC236}">
                <a16:creationId xmlns:a16="http://schemas.microsoft.com/office/drawing/2014/main" id="{39331574-EAE6-2842-ACEF-F6A02F6EA1A7}"/>
              </a:ext>
            </a:extLst>
          </p:cNvPr>
          <p:cNvSpPr/>
          <p:nvPr/>
        </p:nvSpPr>
        <p:spPr>
          <a:xfrm>
            <a:off x="1801483" y="3524537"/>
            <a:ext cx="2498786" cy="72569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D92BAA0-6E6D-BB42-8846-E1B7126AC8FC}"/>
              </a:ext>
            </a:extLst>
          </p:cNvPr>
          <p:cNvSpPr/>
          <p:nvPr/>
        </p:nvSpPr>
        <p:spPr bwMode="auto">
          <a:xfrm>
            <a:off x="356720" y="4400567"/>
            <a:ext cx="8354794" cy="5336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CH" sz="1400" dirty="0">
              <a:latin typeface="Intelo" pitchFamily="2" charset="77"/>
            </a:endParaRPr>
          </a:p>
        </p:txBody>
      </p:sp>
      <p:sp>
        <p:nvSpPr>
          <p:cNvPr id="2" name="Grenzstelle 10">
            <a:extLst>
              <a:ext uri="{FF2B5EF4-FFF2-40B4-BE49-F238E27FC236}">
                <a16:creationId xmlns:a16="http://schemas.microsoft.com/office/drawing/2014/main" id="{1D1EC680-7DC6-2F5C-8174-C2170047377C}"/>
              </a:ext>
            </a:extLst>
          </p:cNvPr>
          <p:cNvSpPr/>
          <p:nvPr/>
        </p:nvSpPr>
        <p:spPr>
          <a:xfrm>
            <a:off x="900022" y="2083923"/>
            <a:ext cx="2498786" cy="725696"/>
          </a:xfrm>
          <a:prstGeom prst="flowChartTerminator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latin typeface="Intelo" pitchFamily="2" charset="77"/>
                <a:cs typeface="Intelo Regular"/>
              </a:rPr>
              <a:t>Clear </a:t>
            </a:r>
            <a:r>
              <a:rPr lang="de-CH" sz="1400" dirty="0" err="1">
                <a:latin typeface="Intelo" pitchFamily="2" charset="77"/>
                <a:cs typeface="Intelo Regular"/>
              </a:rPr>
              <a:t>business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model</a:t>
            </a:r>
            <a:r>
              <a:rPr lang="de-CH" sz="1400" dirty="0">
                <a:latin typeface="Intelo" pitchFamily="2" charset="77"/>
                <a:cs typeface="Intelo Regular"/>
              </a:rPr>
              <a:t> &amp; </a:t>
            </a:r>
            <a:r>
              <a:rPr lang="de-CH" sz="1400" dirty="0" err="1">
                <a:latin typeface="Intelo" pitchFamily="2" charset="77"/>
                <a:cs typeface="Intelo Regular"/>
              </a:rPr>
              <a:t>proof</a:t>
            </a:r>
            <a:r>
              <a:rPr lang="de-CH" sz="1400" dirty="0">
                <a:latin typeface="Intelo" pitchFamily="2" charset="77"/>
                <a:cs typeface="Intelo Regular"/>
              </a:rPr>
              <a:t> </a:t>
            </a:r>
            <a:r>
              <a:rPr lang="de-CH" sz="1400" dirty="0" err="1">
                <a:latin typeface="Intelo" pitchFamily="2" charset="77"/>
                <a:cs typeface="Intelo Regular"/>
              </a:rPr>
              <a:t>points</a:t>
            </a:r>
            <a:endParaRPr lang="de-CH" sz="1400" dirty="0">
              <a:latin typeface="Intelo" pitchFamily="2" charset="77"/>
              <a:cs typeface="Intel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044637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de-CH" smtClean="0">
                <a:latin typeface="Intelo" panose="00000500000000000000" pitchFamily="50" charset="0"/>
              </a:rPr>
              <a:t>7</a:t>
            </a:fld>
            <a:endParaRPr lang="de-CH" dirty="0">
              <a:latin typeface="Intelo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8167" y="205979"/>
            <a:ext cx="7574193" cy="328919"/>
          </a:xfrm>
        </p:spPr>
        <p:txBody>
          <a:bodyPr>
            <a:normAutofit fontScale="90000"/>
          </a:bodyPr>
          <a:lstStyle/>
          <a:p>
            <a:r>
              <a:rPr lang="de-CH" dirty="0">
                <a:solidFill>
                  <a:srgbClr val="4C8814"/>
                </a:solidFill>
                <a:latin typeface="Intelo" panose="00000500000000000000" pitchFamily="50" charset="0"/>
              </a:rPr>
              <a:t>BUSINESS MODELL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54000" y="469706"/>
            <a:ext cx="7389509" cy="32611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de-CH" sz="1600" dirty="0" err="1">
                <a:latin typeface="Intelo" panose="00000500000000000000" pitchFamily="50" charset="0"/>
              </a:rPr>
              <a:t>Evolutionary</a:t>
            </a:r>
            <a:r>
              <a:rPr lang="de-CH" sz="1600" dirty="0">
                <a:latin typeface="Intelo" panose="00000500000000000000" pitchFamily="50" charset="0"/>
              </a:rPr>
              <a:t> </a:t>
            </a:r>
            <a:r>
              <a:rPr lang="de-CH" sz="1600" dirty="0" err="1">
                <a:latin typeface="Intelo" panose="00000500000000000000" pitchFamily="50" charset="0"/>
              </a:rPr>
              <a:t>steps</a:t>
            </a:r>
            <a:r>
              <a:rPr lang="de-CH" sz="1600" dirty="0">
                <a:latin typeface="Intelo" panose="00000500000000000000" pitchFamily="50" charset="0"/>
              </a:rPr>
              <a:t> </a:t>
            </a:r>
            <a:r>
              <a:rPr lang="de-CH" sz="1600" dirty="0" err="1">
                <a:latin typeface="Intelo" panose="00000500000000000000" pitchFamily="50" charset="0"/>
              </a:rPr>
              <a:t>starting</a:t>
            </a:r>
            <a:r>
              <a:rPr lang="de-CH" sz="1600" dirty="0">
                <a:latin typeface="Intelo" panose="00000500000000000000" pitchFamily="50" charset="0"/>
              </a:rPr>
              <a:t> from end 2017</a:t>
            </a: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CB626509-5188-9F4B-B371-0EF2F25C2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4" y="916615"/>
            <a:ext cx="4011063" cy="304448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6EAF27-267A-1689-2C0E-03B4EA5A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892" y="1309622"/>
            <a:ext cx="4971850" cy="30444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CC673-A79F-439F-4BA4-42D589544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817" y="1711252"/>
            <a:ext cx="4221572" cy="30448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11636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27E9FD44-034D-B64C-92F5-75F1F1269EDE}"/>
              </a:ext>
            </a:extLst>
          </p:cNvPr>
          <p:cNvSpPr/>
          <p:nvPr/>
        </p:nvSpPr>
        <p:spPr>
          <a:xfrm>
            <a:off x="7838513" y="24271"/>
            <a:ext cx="1288091" cy="4467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DE" sz="1200" b="1">
              <a:solidFill>
                <a:schemeClr val="bg1"/>
              </a:solidFill>
              <a:latin typeface="Intelo" pitchFamily="2" charset="77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16629B3-3064-2A4B-86C6-F53EE41001EF}"/>
              </a:ext>
            </a:extLst>
          </p:cNvPr>
          <p:cNvSpPr/>
          <p:nvPr/>
        </p:nvSpPr>
        <p:spPr>
          <a:xfrm>
            <a:off x="8059804" y="57605"/>
            <a:ext cx="1021785" cy="89494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000" b="1" i="1" dirty="0">
                <a:solidFill>
                  <a:schemeClr val="bg1"/>
                </a:solidFill>
                <a:latin typeface="Intelo" pitchFamily="2" charset="77"/>
                <a:cs typeface="Intelo Regular"/>
              </a:rPr>
              <a:t>Win-Win-Win</a:t>
            </a:r>
            <a:br>
              <a:rPr lang="en-GB" sz="1000" b="1" i="1" dirty="0">
                <a:solidFill>
                  <a:schemeClr val="bg1"/>
                </a:solidFill>
                <a:latin typeface="Intelo" pitchFamily="2" charset="77"/>
                <a:cs typeface="Intelo Regular"/>
              </a:rPr>
            </a:br>
            <a:r>
              <a:rPr lang="en-GB" sz="1000" b="1" i="1" dirty="0">
                <a:solidFill>
                  <a:schemeClr val="bg1"/>
                </a:solidFill>
                <a:latin typeface="Intelo" pitchFamily="2" charset="77"/>
                <a:cs typeface="Intelo Regular"/>
              </a:rPr>
              <a:t>Situation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510C2-8964-A44D-A5EB-655B7B38E3E3}" type="slidenum">
              <a:rPr lang="en-GB" smtClean="0"/>
              <a:t>8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8167" y="205979"/>
            <a:ext cx="7574193" cy="328919"/>
          </a:xfrm>
        </p:spPr>
        <p:txBody>
          <a:bodyPr>
            <a:normAutofit fontScale="90000"/>
          </a:bodyPr>
          <a:lstStyle/>
          <a:p>
            <a:r>
              <a:rPr lang="en-GB" dirty="0"/>
              <a:t>WE CREATE A WIN-WIN-WIN SITUATION FOR ALL PARTIES</a:t>
            </a:r>
            <a:endParaRPr lang="en-GB" dirty="0">
              <a:solidFill>
                <a:srgbClr val="4C8814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54001" y="469706"/>
            <a:ext cx="7834984" cy="32611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GB" sz="1600" dirty="0"/>
              <a:t>All parties profit from clear and measurable benefits</a:t>
            </a:r>
          </a:p>
        </p:txBody>
      </p:sp>
      <p:graphicFrame>
        <p:nvGraphicFramePr>
          <p:cNvPr id="6" name="Diagramm 4"/>
          <p:cNvGraphicFramePr/>
          <p:nvPr/>
        </p:nvGraphicFramePr>
        <p:xfrm>
          <a:off x="2102017" y="1374267"/>
          <a:ext cx="4615296" cy="3144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feld 26"/>
          <p:cNvSpPr txBox="1"/>
          <p:nvPr/>
        </p:nvSpPr>
        <p:spPr>
          <a:xfrm>
            <a:off x="1029341" y="1085558"/>
            <a:ext cx="24882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Intelo" pitchFamily="2" charset="77"/>
                <a:cs typeface="Intelo Regular"/>
              </a:rPr>
              <a:t>High admin effort, low transparency, inefficient collaboration and no additional services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707FA12-7314-4FCE-A70F-62F076DA2371}"/>
              </a:ext>
            </a:extLst>
          </p:cNvPr>
          <p:cNvSpPr/>
          <p:nvPr/>
        </p:nvSpPr>
        <p:spPr>
          <a:xfrm flipV="1">
            <a:off x="1757832" y="1684748"/>
            <a:ext cx="1031286" cy="108853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1200">
              <a:solidFill>
                <a:schemeClr val="bg1"/>
              </a:solidFill>
              <a:latin typeface="Intelo" pitchFamily="2" charset="77"/>
            </a:endParaRPr>
          </a:p>
        </p:txBody>
      </p:sp>
      <p:sp>
        <p:nvSpPr>
          <p:cNvPr id="9" name="Textfeld 26"/>
          <p:cNvSpPr txBox="1"/>
          <p:nvPr/>
        </p:nvSpPr>
        <p:spPr>
          <a:xfrm>
            <a:off x="766791" y="3234839"/>
            <a:ext cx="19820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Intelo" pitchFamily="2" charset="77"/>
                <a:cs typeface="Intelo Regular"/>
              </a:rPr>
              <a:t>High acquisition costs, inefficient collaboration and low standardisation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E4CF87A7-C959-438B-B552-D7A554F1B4A3}"/>
              </a:ext>
            </a:extLst>
          </p:cNvPr>
          <p:cNvSpPr/>
          <p:nvPr/>
        </p:nvSpPr>
        <p:spPr>
          <a:xfrm flipV="1">
            <a:off x="1242189" y="3833407"/>
            <a:ext cx="1031286" cy="108853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1200">
              <a:solidFill>
                <a:schemeClr val="bg1"/>
              </a:solidFill>
              <a:latin typeface="Intelo" pitchFamily="2" charset="77"/>
            </a:endParaRPr>
          </a:p>
        </p:txBody>
      </p:sp>
      <p:sp>
        <p:nvSpPr>
          <p:cNvPr id="7" name="Textfeld 26"/>
          <p:cNvSpPr txBox="1"/>
          <p:nvPr/>
        </p:nvSpPr>
        <p:spPr>
          <a:xfrm>
            <a:off x="6231823" y="2900861"/>
            <a:ext cx="2490176" cy="859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8" algn="ctr" defTabSz="685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050" dirty="0">
                <a:latin typeface="Intelo" pitchFamily="2" charset="77"/>
              </a:rPr>
              <a:t>Low transparency and inefficient mandating process</a:t>
            </a:r>
            <a:br>
              <a:rPr lang="en-GB" sz="1050" dirty="0">
                <a:latin typeface="Intelo" pitchFamily="2" charset="77"/>
              </a:rPr>
            </a:br>
            <a:r>
              <a:rPr lang="en-GB" sz="1050" dirty="0">
                <a:latin typeface="Intelo" pitchFamily="2" charset="77"/>
              </a:rPr>
              <a:t>Insurance only: Low steering rates and limited provider selection 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FFF4E8F-0D29-481F-9E12-DEC0CA16DB92}"/>
              </a:ext>
            </a:extLst>
          </p:cNvPr>
          <p:cNvSpPr/>
          <p:nvPr/>
        </p:nvSpPr>
        <p:spPr>
          <a:xfrm flipV="1">
            <a:off x="6993004" y="3871282"/>
            <a:ext cx="1031286" cy="114305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1200">
              <a:solidFill>
                <a:schemeClr val="bg1"/>
              </a:solidFill>
              <a:latin typeface="Intelo" pitchFamily="2" charset="77"/>
              <a:cs typeface="Intelo Regular"/>
            </a:endParaRPr>
          </a:p>
        </p:txBody>
      </p:sp>
      <p:sp>
        <p:nvSpPr>
          <p:cNvPr id="17" name="Textfeld 26">
            <a:extLst>
              <a:ext uri="{FF2B5EF4-FFF2-40B4-BE49-F238E27FC236}">
                <a16:creationId xmlns:a16="http://schemas.microsoft.com/office/drawing/2014/main" id="{F73BD757-2D12-467B-A9CB-E09D8A81C25D}"/>
              </a:ext>
            </a:extLst>
          </p:cNvPr>
          <p:cNvSpPr txBox="1"/>
          <p:nvPr/>
        </p:nvSpPr>
        <p:spPr>
          <a:xfrm>
            <a:off x="1" y="4806305"/>
            <a:ext cx="11806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latin typeface="Intelo" pitchFamily="2" charset="77"/>
                <a:cs typeface="Intelo Regular"/>
              </a:rPr>
              <a:t>As is situation</a:t>
            </a:r>
          </a:p>
        </p:txBody>
      </p:sp>
      <p:sp>
        <p:nvSpPr>
          <p:cNvPr id="18" name="Textfeld 26">
            <a:extLst>
              <a:ext uri="{FF2B5EF4-FFF2-40B4-BE49-F238E27FC236}">
                <a16:creationId xmlns:a16="http://schemas.microsoft.com/office/drawing/2014/main" id="{6EA9D8FE-60C0-4F0C-845B-8A160D9CCBA6}"/>
              </a:ext>
            </a:extLst>
          </p:cNvPr>
          <p:cNvSpPr txBox="1"/>
          <p:nvPr/>
        </p:nvSpPr>
        <p:spPr>
          <a:xfrm>
            <a:off x="60290" y="4974898"/>
            <a:ext cx="1120392" cy="92333"/>
          </a:xfrm>
          <a:prstGeom prst="rect">
            <a:avLst/>
          </a:prstGeom>
          <a:solidFill>
            <a:srgbClr val="FFC000"/>
          </a:solidFill>
        </p:spPr>
        <p:txBody>
          <a:bodyPr wrap="square" tIns="0" bIns="0" rtlCol="0">
            <a:spAutoFit/>
          </a:bodyPr>
          <a:lstStyle/>
          <a:p>
            <a:r>
              <a:rPr lang="en-GB" sz="600" dirty="0">
                <a:latin typeface="Intelo" pitchFamily="2" charset="77"/>
                <a:cs typeface="Intelo Regular"/>
              </a:rPr>
              <a:t>Added value with JAROWA</a:t>
            </a:r>
          </a:p>
        </p:txBody>
      </p:sp>
      <p:sp>
        <p:nvSpPr>
          <p:cNvPr id="8" name="Textfeld 26"/>
          <p:cNvSpPr txBox="1"/>
          <p:nvPr/>
        </p:nvSpPr>
        <p:spPr>
          <a:xfrm>
            <a:off x="3443553" y="2516479"/>
            <a:ext cx="1982081" cy="253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>
                <a:solidFill>
                  <a:schemeClr val="accent5">
                    <a:lumMod val="75000"/>
                  </a:schemeClr>
                </a:solidFill>
                <a:latin typeface="Intelo" pitchFamily="2" charset="77"/>
                <a:cs typeface="Intelo Regular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Few traditional reports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FFF4E8F-0D29-481F-9E12-DEC0CA16DB92}"/>
              </a:ext>
            </a:extLst>
          </p:cNvPr>
          <p:cNvSpPr/>
          <p:nvPr/>
        </p:nvSpPr>
        <p:spPr>
          <a:xfrm flipV="1">
            <a:off x="3894022" y="2788374"/>
            <a:ext cx="1031286" cy="114305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1200">
              <a:solidFill>
                <a:schemeClr val="bg1"/>
              </a:solidFill>
              <a:latin typeface="Intelo" pitchFamily="2" charset="77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2CF70128-AEA8-5543-BEA0-37B83EE266FB}"/>
              </a:ext>
            </a:extLst>
          </p:cNvPr>
          <p:cNvSpPr/>
          <p:nvPr/>
        </p:nvSpPr>
        <p:spPr bwMode="auto">
          <a:xfrm>
            <a:off x="6562665" y="4077307"/>
            <a:ext cx="1944216" cy="618802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50" dirty="0">
                <a:latin typeface="Intelo" pitchFamily="2" charset="77"/>
              </a:rPr>
              <a:t>High coverage, optimised costs and high customer satisfaction</a:t>
            </a: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63D27DA5-9988-AC4C-9521-D5C7F3AC50AB}"/>
              </a:ext>
            </a:extLst>
          </p:cNvPr>
          <p:cNvSpPr/>
          <p:nvPr/>
        </p:nvSpPr>
        <p:spPr bwMode="auto">
          <a:xfrm>
            <a:off x="785723" y="4049478"/>
            <a:ext cx="1944216" cy="618802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50" dirty="0">
                <a:latin typeface="Intelo" pitchFamily="2" charset="77"/>
              </a:rPr>
              <a:t>Minimal effort for new, standardised orders &amp; </a:t>
            </a:r>
            <a:br>
              <a:rPr lang="en-GB" sz="1050" dirty="0">
                <a:latin typeface="Intelo" pitchFamily="2" charset="77"/>
              </a:rPr>
            </a:br>
            <a:r>
              <a:rPr lang="en-GB" sz="1050" dirty="0">
                <a:latin typeface="Intelo" pitchFamily="2" charset="77"/>
              </a:rPr>
              <a:t>more orders to a fair price</a:t>
            </a: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05454259-5175-A247-8D1D-4EF5BD3D84D1}"/>
              </a:ext>
            </a:extLst>
          </p:cNvPr>
          <p:cNvSpPr/>
          <p:nvPr/>
        </p:nvSpPr>
        <p:spPr bwMode="auto">
          <a:xfrm>
            <a:off x="1301367" y="1837549"/>
            <a:ext cx="1944216" cy="618802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50" dirty="0">
                <a:latin typeface="Intelo" pitchFamily="2" charset="77"/>
              </a:rPr>
              <a:t>High comfort, transparency</a:t>
            </a:r>
            <a:br>
              <a:rPr lang="en-GB" sz="1050" dirty="0">
                <a:latin typeface="Intelo" pitchFamily="2" charset="77"/>
              </a:rPr>
            </a:br>
            <a:r>
              <a:rPr lang="en-GB" sz="1050" dirty="0">
                <a:latin typeface="Intelo" pitchFamily="2" charset="77"/>
              </a:rPr>
              <a:t>and service</a:t>
            </a: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AB8483FD-0477-0F49-B4A0-01911FD1CF9F}"/>
              </a:ext>
            </a:extLst>
          </p:cNvPr>
          <p:cNvSpPr/>
          <p:nvPr/>
        </p:nvSpPr>
        <p:spPr bwMode="auto">
          <a:xfrm>
            <a:off x="3759598" y="2946496"/>
            <a:ext cx="1300134" cy="401750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50" dirty="0">
                <a:latin typeface="Intelo" pitchFamily="2" charset="77"/>
              </a:rPr>
              <a:t>Analytics &amp;</a:t>
            </a:r>
            <a:br>
              <a:rPr lang="en-GB" sz="1050" dirty="0">
                <a:latin typeface="Intelo" pitchFamily="2" charset="77"/>
              </a:rPr>
            </a:br>
            <a:r>
              <a:rPr lang="en-GB" sz="1050" dirty="0">
                <a:latin typeface="Intelo" pitchFamily="2" charset="77"/>
              </a:rPr>
              <a:t>benchmarks</a:t>
            </a:r>
          </a:p>
        </p:txBody>
      </p:sp>
    </p:spTree>
    <p:extLst>
      <p:ext uri="{BB962C8B-B14F-4D97-AF65-F5344CB8AC3E}">
        <p14:creationId xmlns:p14="http://schemas.microsoft.com/office/powerpoint/2010/main" val="31443560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rafik 207">
            <a:extLst>
              <a:ext uri="{FF2B5EF4-FFF2-40B4-BE49-F238E27FC236}">
                <a16:creationId xmlns:a16="http://schemas.microsoft.com/office/drawing/2014/main" id="{33C31687-6381-D960-2F24-16931FB4C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683" y="4064043"/>
            <a:ext cx="293280" cy="73879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E43FC76F-3C84-EDA8-EB90-9324AF488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683" y="3522221"/>
            <a:ext cx="293280" cy="73879"/>
          </a:xfrm>
          <a:prstGeom prst="rect">
            <a:avLst/>
          </a:prstGeom>
        </p:spPr>
      </p:pic>
      <p:pic>
        <p:nvPicPr>
          <p:cNvPr id="206" name="Grafik 205">
            <a:extLst>
              <a:ext uri="{FF2B5EF4-FFF2-40B4-BE49-F238E27FC236}">
                <a16:creationId xmlns:a16="http://schemas.microsoft.com/office/drawing/2014/main" id="{0D85E9F8-27C6-C517-4658-A93E0790B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683" y="2979539"/>
            <a:ext cx="293280" cy="73879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2E5BFABA-2EA3-3719-36DF-4F8C8B296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683" y="1901826"/>
            <a:ext cx="293280" cy="73879"/>
          </a:xfrm>
          <a:prstGeom prst="rect">
            <a:avLst/>
          </a:prstGeom>
        </p:spPr>
      </p:pic>
      <p:pic>
        <p:nvPicPr>
          <p:cNvPr id="204" name="Grafik 203">
            <a:extLst>
              <a:ext uri="{FF2B5EF4-FFF2-40B4-BE49-F238E27FC236}">
                <a16:creationId xmlns:a16="http://schemas.microsoft.com/office/drawing/2014/main" id="{B005660B-3F11-6B96-9098-7658ADC9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683" y="2442751"/>
            <a:ext cx="293280" cy="738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/>
              <a:t>JAROWA’S MODULAR DIGITAL CLAIMS JOURNEY</a:t>
            </a:r>
          </a:p>
        </p:txBody>
      </p:sp>
      <p:sp>
        <p:nvSpPr>
          <p:cNvPr id="48" name="Rectangle 7">
            <a:extLst>
              <a:ext uri="{FF2B5EF4-FFF2-40B4-BE49-F238E27FC236}">
                <a16:creationId xmlns:a16="http://schemas.microsoft.com/office/drawing/2014/main" id="{B8264536-6A48-5C11-9F12-24E731AE8B6B}"/>
              </a:ext>
            </a:extLst>
          </p:cNvPr>
          <p:cNvSpPr/>
          <p:nvPr/>
        </p:nvSpPr>
        <p:spPr bwMode="auto">
          <a:xfrm>
            <a:off x="1626625" y="1434854"/>
            <a:ext cx="1182146" cy="369332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GB" sz="1000" b="1" dirty="0">
                <a:solidFill>
                  <a:srgbClr val="1D120F"/>
                </a:solidFill>
                <a:latin typeface="Intelo Regular"/>
                <a:cs typeface="Intelo Regular"/>
              </a:rPr>
              <a:t>Formal coverage check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srgbClr val="1D120F"/>
              </a:solidFill>
              <a:effectLst/>
              <a:uLnTx/>
              <a:uFillTx/>
              <a:latin typeface="Intelo Regular"/>
              <a:ea typeface="+mn-ea"/>
              <a:cs typeface="Intelo Regular"/>
            </a:endParaRPr>
          </a:p>
        </p:txBody>
      </p:sp>
      <p:cxnSp>
        <p:nvCxnSpPr>
          <p:cNvPr id="55" name="Gerade Verbindung mit Pfeil 182">
            <a:extLst>
              <a:ext uri="{FF2B5EF4-FFF2-40B4-BE49-F238E27FC236}">
                <a16:creationId xmlns:a16="http://schemas.microsoft.com/office/drawing/2014/main" id="{8B6863F4-A067-C91F-6BBE-0C4479B782E4}"/>
              </a:ext>
            </a:extLst>
          </p:cNvPr>
          <p:cNvCxnSpPr>
            <a:cxnSpLocks/>
            <a:stCxn id="48" idx="2"/>
            <a:endCxn id="36" idx="0"/>
          </p:cNvCxnSpPr>
          <p:nvPr/>
        </p:nvCxnSpPr>
        <p:spPr>
          <a:xfrm>
            <a:off x="2217698" y="1804186"/>
            <a:ext cx="0" cy="17285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B6A3CF1-3277-DEC1-0112-273C1E2F1C74}"/>
              </a:ext>
            </a:extLst>
          </p:cNvPr>
          <p:cNvSpPr/>
          <p:nvPr/>
        </p:nvSpPr>
        <p:spPr>
          <a:xfrm>
            <a:off x="353654" y="1435466"/>
            <a:ext cx="1062426" cy="369332"/>
          </a:xfrm>
          <a:prstGeom prst="ellips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00">
                <a:solidFill>
                  <a:srgbClr val="1D120F"/>
                </a:solidFill>
                <a:latin typeface="Intelo Regular"/>
              </a:rPr>
              <a:t>Fraud detection</a:t>
            </a:r>
          </a:p>
        </p:txBody>
      </p:sp>
      <p:cxnSp>
        <p:nvCxnSpPr>
          <p:cNvPr id="26" name="Gerade Verbindung mit Pfeil 182">
            <a:extLst>
              <a:ext uri="{FF2B5EF4-FFF2-40B4-BE49-F238E27FC236}">
                <a16:creationId xmlns:a16="http://schemas.microsoft.com/office/drawing/2014/main" id="{1C27A3C1-25B0-EDE1-430C-0651CDB14234}"/>
              </a:ext>
            </a:extLst>
          </p:cNvPr>
          <p:cNvCxnSpPr>
            <a:cxnSpLocks/>
            <a:stCxn id="48" idx="1"/>
            <a:endCxn id="2" idx="6"/>
          </p:cNvCxnSpPr>
          <p:nvPr/>
        </p:nvCxnSpPr>
        <p:spPr>
          <a:xfrm flipH="1">
            <a:off x="1416080" y="1619520"/>
            <a:ext cx="210545" cy="612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7">
            <a:extLst>
              <a:ext uri="{FF2B5EF4-FFF2-40B4-BE49-F238E27FC236}">
                <a16:creationId xmlns:a16="http://schemas.microsoft.com/office/drawing/2014/main" id="{FBDB604A-12C7-E9B3-D4B3-0AD89F7BC607}"/>
              </a:ext>
            </a:extLst>
          </p:cNvPr>
          <p:cNvSpPr/>
          <p:nvPr/>
        </p:nvSpPr>
        <p:spPr bwMode="auto">
          <a:xfrm>
            <a:off x="1626625" y="1977038"/>
            <a:ext cx="1182146" cy="369332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GB" sz="1000" b="1">
                <a:solidFill>
                  <a:srgbClr val="1D120F"/>
                </a:solidFill>
                <a:latin typeface="Intelo Regular"/>
                <a:cs typeface="Intelo Regular"/>
              </a:rPr>
              <a:t>FNOL &amp; material coverage check</a:t>
            </a:r>
            <a:endParaRPr kumimoji="0" lang="en-GB" sz="1000" b="0" i="0" u="none" strike="noStrike" kern="1200" cap="none" spc="0" normalizeH="0" baseline="0">
              <a:ln>
                <a:noFill/>
              </a:ln>
              <a:solidFill>
                <a:srgbClr val="1D120F"/>
              </a:solidFill>
              <a:effectLst/>
              <a:uLnTx/>
              <a:uFillTx/>
              <a:latin typeface="Intelo Regular"/>
              <a:ea typeface="+mn-ea"/>
              <a:cs typeface="Intelo Regular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B9DB973-7969-3530-5A0D-A7E5622ABFA7}"/>
              </a:ext>
            </a:extLst>
          </p:cNvPr>
          <p:cNvSpPr/>
          <p:nvPr/>
        </p:nvSpPr>
        <p:spPr>
          <a:xfrm>
            <a:off x="353654" y="1977038"/>
            <a:ext cx="1062426" cy="375881"/>
          </a:xfrm>
          <a:prstGeom prst="ellips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00">
                <a:solidFill>
                  <a:srgbClr val="1D120F"/>
                </a:solidFill>
                <a:latin typeface="Intelo Regular"/>
              </a:rPr>
              <a:t>Event validation</a:t>
            </a:r>
          </a:p>
        </p:txBody>
      </p:sp>
      <p:cxnSp>
        <p:nvCxnSpPr>
          <p:cNvPr id="41" name="Gerade Verbindung mit Pfeil 182">
            <a:extLst>
              <a:ext uri="{FF2B5EF4-FFF2-40B4-BE49-F238E27FC236}">
                <a16:creationId xmlns:a16="http://schemas.microsoft.com/office/drawing/2014/main" id="{674A452C-E368-4741-1F93-82C52A591CDA}"/>
              </a:ext>
            </a:extLst>
          </p:cNvPr>
          <p:cNvCxnSpPr>
            <a:cxnSpLocks/>
            <a:stCxn id="36" idx="1"/>
            <a:endCxn id="40" idx="6"/>
          </p:cNvCxnSpPr>
          <p:nvPr/>
        </p:nvCxnSpPr>
        <p:spPr>
          <a:xfrm flipH="1">
            <a:off x="1416080" y="2161704"/>
            <a:ext cx="210545" cy="3275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7">
            <a:extLst>
              <a:ext uri="{FF2B5EF4-FFF2-40B4-BE49-F238E27FC236}">
                <a16:creationId xmlns:a16="http://schemas.microsoft.com/office/drawing/2014/main" id="{FCFF1BC6-F5C5-1693-6D13-650E9506D339}"/>
              </a:ext>
            </a:extLst>
          </p:cNvPr>
          <p:cNvSpPr/>
          <p:nvPr/>
        </p:nvSpPr>
        <p:spPr bwMode="auto">
          <a:xfrm>
            <a:off x="1626625" y="2519222"/>
            <a:ext cx="1182146" cy="369332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GB" sz="1000" b="1">
                <a:solidFill>
                  <a:srgbClr val="1D120F"/>
                </a:solidFill>
                <a:latin typeface="Intelo Regular"/>
                <a:cs typeface="Intelo Regular"/>
              </a:rPr>
              <a:t>Capture damage &amp; final calculation</a:t>
            </a:r>
            <a:endParaRPr kumimoji="0" lang="en-GB" sz="1000" b="0" i="0" u="none" strike="noStrike" kern="1200" cap="none" spc="0" normalizeH="0" baseline="0">
              <a:ln>
                <a:noFill/>
              </a:ln>
              <a:solidFill>
                <a:srgbClr val="1D120F"/>
              </a:solidFill>
              <a:effectLst/>
              <a:uLnTx/>
              <a:uFillTx/>
              <a:latin typeface="Intelo Regular"/>
              <a:ea typeface="+mn-ea"/>
              <a:cs typeface="Intelo Regular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28409E3-12A9-945E-AD6F-D30DF21C7199}"/>
              </a:ext>
            </a:extLst>
          </p:cNvPr>
          <p:cNvSpPr/>
          <p:nvPr/>
        </p:nvSpPr>
        <p:spPr>
          <a:xfrm>
            <a:off x="353654" y="2518968"/>
            <a:ext cx="1062426" cy="369332"/>
          </a:xfrm>
          <a:prstGeom prst="ellips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00">
                <a:solidFill>
                  <a:srgbClr val="1D120F"/>
                </a:solidFill>
                <a:latin typeface="Intelo Regular"/>
              </a:rPr>
              <a:t>Cost estimation for settling</a:t>
            </a:r>
          </a:p>
        </p:txBody>
      </p:sp>
      <p:cxnSp>
        <p:nvCxnSpPr>
          <p:cNvPr id="47" name="Gerade Verbindung mit Pfeil 182">
            <a:extLst>
              <a:ext uri="{FF2B5EF4-FFF2-40B4-BE49-F238E27FC236}">
                <a16:creationId xmlns:a16="http://schemas.microsoft.com/office/drawing/2014/main" id="{2AB0C1F8-D001-29F5-502B-501FA2C59372}"/>
              </a:ext>
            </a:extLst>
          </p:cNvPr>
          <p:cNvCxnSpPr>
            <a:cxnSpLocks/>
            <a:stCxn id="45" idx="1"/>
            <a:endCxn id="46" idx="6"/>
          </p:cNvCxnSpPr>
          <p:nvPr/>
        </p:nvCxnSpPr>
        <p:spPr>
          <a:xfrm flipH="1" flipV="1">
            <a:off x="1416080" y="2703634"/>
            <a:ext cx="210545" cy="254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182">
            <a:extLst>
              <a:ext uri="{FF2B5EF4-FFF2-40B4-BE49-F238E27FC236}">
                <a16:creationId xmlns:a16="http://schemas.microsoft.com/office/drawing/2014/main" id="{663EC7EE-2623-DD97-7E00-19BA4A3023E0}"/>
              </a:ext>
            </a:extLst>
          </p:cNvPr>
          <p:cNvCxnSpPr>
            <a:cxnSpLocks/>
            <a:stCxn id="36" idx="2"/>
            <a:endCxn id="45" idx="0"/>
          </p:cNvCxnSpPr>
          <p:nvPr/>
        </p:nvCxnSpPr>
        <p:spPr>
          <a:xfrm>
            <a:off x="2217698" y="2346370"/>
            <a:ext cx="0" cy="172852"/>
          </a:xfrm>
          <a:prstGeom prst="straightConnector1">
            <a:avLst/>
          </a:prstGeom>
          <a:ln>
            <a:solidFill>
              <a:schemeClr val="accent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7">
            <a:extLst>
              <a:ext uri="{FF2B5EF4-FFF2-40B4-BE49-F238E27FC236}">
                <a16:creationId xmlns:a16="http://schemas.microsoft.com/office/drawing/2014/main" id="{39534893-2020-9139-7059-CF8DC6287EF0}"/>
              </a:ext>
            </a:extLst>
          </p:cNvPr>
          <p:cNvSpPr/>
          <p:nvPr/>
        </p:nvSpPr>
        <p:spPr bwMode="auto">
          <a:xfrm>
            <a:off x="1626625" y="3061406"/>
            <a:ext cx="1182146" cy="369332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GB" sz="1000" b="1">
                <a:solidFill>
                  <a:srgbClr val="1D120F"/>
                </a:solidFill>
                <a:latin typeface="Intelo Regular"/>
                <a:cs typeface="Intelo Regular"/>
              </a:rPr>
              <a:t>Choice how to settle claim</a:t>
            </a:r>
          </a:p>
        </p:txBody>
      </p:sp>
      <p:cxnSp>
        <p:nvCxnSpPr>
          <p:cNvPr id="62" name="Gerade Verbindung mit Pfeil 182">
            <a:extLst>
              <a:ext uri="{FF2B5EF4-FFF2-40B4-BE49-F238E27FC236}">
                <a16:creationId xmlns:a16="http://schemas.microsoft.com/office/drawing/2014/main" id="{C24F46F4-AE6C-845E-5D92-7AB711167C8D}"/>
              </a:ext>
            </a:extLst>
          </p:cNvPr>
          <p:cNvCxnSpPr>
            <a:cxnSpLocks/>
            <a:stCxn id="45" idx="2"/>
            <a:endCxn id="57" idx="0"/>
          </p:cNvCxnSpPr>
          <p:nvPr/>
        </p:nvCxnSpPr>
        <p:spPr>
          <a:xfrm>
            <a:off x="2217698" y="2888554"/>
            <a:ext cx="0" cy="172852"/>
          </a:xfrm>
          <a:prstGeom prst="straightConnector1">
            <a:avLst/>
          </a:prstGeom>
          <a:ln>
            <a:solidFill>
              <a:schemeClr val="accent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">
            <a:extLst>
              <a:ext uri="{FF2B5EF4-FFF2-40B4-BE49-F238E27FC236}">
                <a16:creationId xmlns:a16="http://schemas.microsoft.com/office/drawing/2014/main" id="{09DF7703-394C-9137-324C-F303F0CCAC1D}"/>
              </a:ext>
            </a:extLst>
          </p:cNvPr>
          <p:cNvSpPr/>
          <p:nvPr/>
        </p:nvSpPr>
        <p:spPr bwMode="auto">
          <a:xfrm>
            <a:off x="1626625" y="3603590"/>
            <a:ext cx="1182146" cy="369332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GB" sz="1000" b="1">
                <a:solidFill>
                  <a:srgbClr val="1D120F"/>
                </a:solidFill>
                <a:latin typeface="Intelo Regular"/>
                <a:cs typeface="Intelo Regular"/>
              </a:rPr>
              <a:t>Mandating of service provider</a:t>
            </a:r>
            <a:endParaRPr kumimoji="0" lang="en-GB" sz="1000" b="0" i="0" u="none" strike="noStrike" kern="1200" cap="none" spc="0" normalizeH="0" baseline="0">
              <a:ln>
                <a:noFill/>
              </a:ln>
              <a:solidFill>
                <a:srgbClr val="1D120F"/>
              </a:solidFill>
              <a:effectLst/>
              <a:uLnTx/>
              <a:uFillTx/>
              <a:latin typeface="Intelo Regular"/>
              <a:ea typeface="+mn-ea"/>
              <a:cs typeface="Intelo Regular"/>
            </a:endParaRPr>
          </a:p>
        </p:txBody>
      </p:sp>
      <p:cxnSp>
        <p:nvCxnSpPr>
          <p:cNvPr id="74" name="Gerade Verbindung mit Pfeil 182">
            <a:extLst>
              <a:ext uri="{FF2B5EF4-FFF2-40B4-BE49-F238E27FC236}">
                <a16:creationId xmlns:a16="http://schemas.microsoft.com/office/drawing/2014/main" id="{06A6E37C-07F6-02B5-6C05-6CA5381BA852}"/>
              </a:ext>
            </a:extLst>
          </p:cNvPr>
          <p:cNvCxnSpPr>
            <a:cxnSpLocks/>
            <a:stCxn id="57" idx="2"/>
            <a:endCxn id="73" idx="0"/>
          </p:cNvCxnSpPr>
          <p:nvPr/>
        </p:nvCxnSpPr>
        <p:spPr>
          <a:xfrm>
            <a:off x="2217698" y="3430738"/>
            <a:ext cx="0" cy="172852"/>
          </a:xfrm>
          <a:prstGeom prst="straightConnector1">
            <a:avLst/>
          </a:prstGeom>
          <a:ln>
            <a:solidFill>
              <a:schemeClr val="accent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feld 52">
            <a:extLst>
              <a:ext uri="{FF2B5EF4-FFF2-40B4-BE49-F238E27FC236}">
                <a16:creationId xmlns:a16="http://schemas.microsoft.com/office/drawing/2014/main" id="{531712F3-4B3F-0563-C634-6DFF00F68E61}"/>
              </a:ext>
            </a:extLst>
          </p:cNvPr>
          <p:cNvSpPr txBox="1"/>
          <p:nvPr/>
        </p:nvSpPr>
        <p:spPr>
          <a:xfrm>
            <a:off x="1626624" y="867408"/>
            <a:ext cx="1182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ntelo" pitchFamily="2" charset="77"/>
                <a:ea typeface="+mn-ea"/>
                <a:cs typeface="Intelo Regular"/>
              </a:rPr>
              <a:t>Claim happened or</a:t>
            </a:r>
            <a:r>
              <a:rPr kumimoji="0" lang="en-GB" sz="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Intelo" pitchFamily="2" charset="77"/>
                <a:ea typeface="+mn-ea"/>
                <a:cs typeface="Intelo Regular"/>
              </a:rPr>
              <a:t> need for service</a:t>
            </a:r>
            <a:endParaRPr kumimoji="0" lang="en-GB" sz="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telo" pitchFamily="2" charset="77"/>
              <a:ea typeface="+mn-ea"/>
              <a:cs typeface="Intelo Regular"/>
            </a:endParaRPr>
          </a:p>
        </p:txBody>
      </p:sp>
      <p:sp>
        <p:nvSpPr>
          <p:cNvPr id="123" name="Rectangle 7">
            <a:extLst>
              <a:ext uri="{FF2B5EF4-FFF2-40B4-BE49-F238E27FC236}">
                <a16:creationId xmlns:a16="http://schemas.microsoft.com/office/drawing/2014/main" id="{9C8F0276-63AF-AD62-CB0D-DA837F89B100}"/>
              </a:ext>
            </a:extLst>
          </p:cNvPr>
          <p:cNvSpPr/>
          <p:nvPr/>
        </p:nvSpPr>
        <p:spPr bwMode="auto">
          <a:xfrm>
            <a:off x="1621782" y="4145774"/>
            <a:ext cx="1182146" cy="369332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GB" sz="1000" b="1">
                <a:solidFill>
                  <a:srgbClr val="1D120F"/>
                </a:solidFill>
                <a:latin typeface="Intelo Regular"/>
                <a:cs typeface="Intelo Regular"/>
              </a:rPr>
              <a:t>Bill acceptance</a:t>
            </a:r>
            <a:endParaRPr kumimoji="0" lang="en-GB" sz="1000" b="0" i="0" u="none" strike="noStrike" kern="1200" cap="none" spc="0" normalizeH="0" baseline="0">
              <a:ln>
                <a:noFill/>
              </a:ln>
              <a:solidFill>
                <a:srgbClr val="1D120F"/>
              </a:solidFill>
              <a:effectLst/>
              <a:uLnTx/>
              <a:uFillTx/>
              <a:latin typeface="Intelo Regular"/>
              <a:ea typeface="+mn-ea"/>
              <a:cs typeface="Intelo Regular"/>
            </a:endParaRPr>
          </a:p>
        </p:txBody>
      </p:sp>
      <p:cxnSp>
        <p:nvCxnSpPr>
          <p:cNvPr id="134" name="Gerade Verbindung mit Pfeil 182">
            <a:extLst>
              <a:ext uri="{FF2B5EF4-FFF2-40B4-BE49-F238E27FC236}">
                <a16:creationId xmlns:a16="http://schemas.microsoft.com/office/drawing/2014/main" id="{722C44CE-1302-6A1C-89B6-9D74153CA928}"/>
              </a:ext>
            </a:extLst>
          </p:cNvPr>
          <p:cNvCxnSpPr>
            <a:cxnSpLocks/>
            <a:stCxn id="73" idx="2"/>
            <a:endCxn id="123" idx="0"/>
          </p:cNvCxnSpPr>
          <p:nvPr/>
        </p:nvCxnSpPr>
        <p:spPr>
          <a:xfrm flipH="1">
            <a:off x="2212855" y="3972922"/>
            <a:ext cx="4843" cy="172852"/>
          </a:xfrm>
          <a:prstGeom prst="straightConnector1">
            <a:avLst/>
          </a:prstGeom>
          <a:ln>
            <a:solidFill>
              <a:schemeClr val="accent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Gerade Verbindung mit Pfeil 182">
            <a:extLst>
              <a:ext uri="{FF2B5EF4-FFF2-40B4-BE49-F238E27FC236}">
                <a16:creationId xmlns:a16="http://schemas.microsoft.com/office/drawing/2014/main" id="{EB23A608-DF4C-FFB0-E53D-F42EBE87CE16}"/>
              </a:ext>
            </a:extLst>
          </p:cNvPr>
          <p:cNvCxnSpPr>
            <a:cxnSpLocks/>
            <a:stCxn id="123" idx="1"/>
            <a:endCxn id="137" idx="6"/>
          </p:cNvCxnSpPr>
          <p:nvPr/>
        </p:nvCxnSpPr>
        <p:spPr>
          <a:xfrm flipH="1" flipV="1">
            <a:off x="1418535" y="4329679"/>
            <a:ext cx="203247" cy="761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8" name="Grafik 227">
            <a:extLst>
              <a:ext uri="{FF2B5EF4-FFF2-40B4-BE49-F238E27FC236}">
                <a16:creationId xmlns:a16="http://schemas.microsoft.com/office/drawing/2014/main" id="{5D65F605-38F4-914D-F0C0-7F7E5B64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087" y="290975"/>
            <a:ext cx="465877" cy="117358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7191CD33-32B2-C386-D592-D37880CA4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97" y="90635"/>
            <a:ext cx="384304" cy="76100"/>
          </a:xfrm>
          <a:prstGeom prst="rect">
            <a:avLst/>
          </a:prstGeom>
        </p:spPr>
      </p:pic>
      <p:pic>
        <p:nvPicPr>
          <p:cNvPr id="230" name="Grafik 229">
            <a:extLst>
              <a:ext uri="{FF2B5EF4-FFF2-40B4-BE49-F238E27FC236}">
                <a16:creationId xmlns:a16="http://schemas.microsoft.com/office/drawing/2014/main" id="{7CCC848D-939D-F23C-FBBC-729DB6437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20" y="100648"/>
            <a:ext cx="303526" cy="80453"/>
          </a:xfrm>
          <a:prstGeom prst="rect">
            <a:avLst/>
          </a:prstGeom>
        </p:spPr>
      </p:pic>
      <p:sp>
        <p:nvSpPr>
          <p:cNvPr id="231" name="Textfeld 52">
            <a:extLst>
              <a:ext uri="{FF2B5EF4-FFF2-40B4-BE49-F238E27FC236}">
                <a16:creationId xmlns:a16="http://schemas.microsoft.com/office/drawing/2014/main" id="{A8FE477C-1D7D-FB27-6D8D-881139A468F8}"/>
              </a:ext>
            </a:extLst>
          </p:cNvPr>
          <p:cNvSpPr txBox="1"/>
          <p:nvPr/>
        </p:nvSpPr>
        <p:spPr>
          <a:xfrm>
            <a:off x="7297485" y="82636"/>
            <a:ext cx="448643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R="0" lvl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GB" sz="700" i="0" u="none" strike="noStrike" kern="1200" cap="none" spc="0" normalizeH="0" baseline="0" noProof="0">
                <a:ln>
                  <a:noFill/>
                </a:ln>
                <a:solidFill>
                  <a:srgbClr val="1D120F"/>
                </a:solidFill>
                <a:effectLst/>
                <a:uLnTx/>
                <a:uFillTx/>
                <a:latin typeface="Intelo" pitchFamily="2" charset="77"/>
                <a:cs typeface="Intelo Regular"/>
              </a:rPr>
              <a:t>Others</a:t>
            </a:r>
            <a:endParaRPr kumimoji="0" lang="en-GB" sz="700" i="0" u="none" strike="noStrike" kern="1200" cap="none" spc="0" normalizeH="0" noProof="0">
              <a:ln>
                <a:noFill/>
              </a:ln>
              <a:solidFill>
                <a:srgbClr val="1D120F"/>
              </a:solidFill>
              <a:effectLst/>
              <a:uLnTx/>
              <a:uFillTx/>
              <a:latin typeface="Intelo" pitchFamily="2" charset="77"/>
              <a:cs typeface="Intelo Regular"/>
            </a:endParaRPr>
          </a:p>
        </p:txBody>
      </p:sp>
      <p:sp>
        <p:nvSpPr>
          <p:cNvPr id="238" name="Pfeil nach unten 237">
            <a:extLst>
              <a:ext uri="{FF2B5EF4-FFF2-40B4-BE49-F238E27FC236}">
                <a16:creationId xmlns:a16="http://schemas.microsoft.com/office/drawing/2014/main" id="{FFC3EAFA-DFEB-BAED-5D6C-A03CE9EEDC9D}"/>
              </a:ext>
            </a:extLst>
          </p:cNvPr>
          <p:cNvSpPr/>
          <p:nvPr/>
        </p:nvSpPr>
        <p:spPr>
          <a:xfrm>
            <a:off x="1883018" y="1236905"/>
            <a:ext cx="630133" cy="134299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" pitchFamily="2" charset="77"/>
              <a:ea typeface="+mn-ea"/>
              <a:cs typeface="+mn-cs"/>
            </a:endParaRPr>
          </a:p>
        </p:txBody>
      </p:sp>
      <p:cxnSp>
        <p:nvCxnSpPr>
          <p:cNvPr id="240" name="Gerade Verbindung mit Pfeil 182">
            <a:extLst>
              <a:ext uri="{FF2B5EF4-FFF2-40B4-BE49-F238E27FC236}">
                <a16:creationId xmlns:a16="http://schemas.microsoft.com/office/drawing/2014/main" id="{9191C93B-651A-AEE2-528D-1A9C937700C1}"/>
              </a:ext>
            </a:extLst>
          </p:cNvPr>
          <p:cNvCxnSpPr>
            <a:cxnSpLocks/>
            <a:stCxn id="123" idx="2"/>
            <a:endCxn id="248" idx="0"/>
          </p:cNvCxnSpPr>
          <p:nvPr/>
        </p:nvCxnSpPr>
        <p:spPr>
          <a:xfrm>
            <a:off x="2212855" y="4515106"/>
            <a:ext cx="5917" cy="17285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8" name="Rectangle 7">
            <a:extLst>
              <a:ext uri="{FF2B5EF4-FFF2-40B4-BE49-F238E27FC236}">
                <a16:creationId xmlns:a16="http://schemas.microsoft.com/office/drawing/2014/main" id="{F252E58A-3CA7-D6CD-C758-811A1E355EC9}"/>
              </a:ext>
            </a:extLst>
          </p:cNvPr>
          <p:cNvSpPr/>
          <p:nvPr/>
        </p:nvSpPr>
        <p:spPr bwMode="auto">
          <a:xfrm>
            <a:off x="1627699" y="4687956"/>
            <a:ext cx="1182146" cy="369332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>
                <a:solidFill>
                  <a:srgbClr val="1D120F"/>
                </a:solidFill>
                <a:latin typeface="Intelo Regular"/>
              </a:rPr>
              <a:t>Payment of claim</a:t>
            </a: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FD188EA8-21C5-5A91-0260-45B5B64E77F9}"/>
              </a:ext>
            </a:extLst>
          </p:cNvPr>
          <p:cNvGrpSpPr/>
          <p:nvPr/>
        </p:nvGrpSpPr>
        <p:grpSpPr>
          <a:xfrm>
            <a:off x="3259734" y="613386"/>
            <a:ext cx="1215383" cy="4413391"/>
            <a:chOff x="3259734" y="613386"/>
            <a:chExt cx="1215383" cy="4413391"/>
          </a:xfrm>
        </p:grpSpPr>
        <p:sp>
          <p:nvSpPr>
            <p:cNvPr id="186" name="Textfeld 52">
              <a:extLst>
                <a:ext uri="{FF2B5EF4-FFF2-40B4-BE49-F238E27FC236}">
                  <a16:creationId xmlns:a16="http://schemas.microsoft.com/office/drawing/2014/main" id="{EEE11D43-41CC-533B-594C-E888F63D7D61}"/>
                </a:ext>
              </a:extLst>
            </p:cNvPr>
            <p:cNvSpPr txBox="1"/>
            <p:nvPr/>
          </p:nvSpPr>
          <p:spPr>
            <a:xfrm>
              <a:off x="3447422" y="4451489"/>
              <a:ext cx="977366" cy="230832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>
              <a:defPPr>
                <a:defRPr lang="en-US"/>
              </a:defPPr>
              <a:lvl1pPr marL="49213" marR="0" lvl="0" indent="-49213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 kumimoji="0" sz="600" i="0" u="none" strike="noStrike" cap="none" spc="0" normalizeH="0" baseline="0">
                  <a:ln>
                    <a:noFill/>
                  </a:ln>
                  <a:solidFill>
                    <a:srgbClr val="1D120F"/>
                  </a:solidFill>
                  <a:effectLst/>
                  <a:uLnTx/>
                  <a:uFillTx/>
                  <a:latin typeface="Intelo" pitchFamily="2" charset="77"/>
                  <a:cs typeface="Intelo Regular"/>
                </a:defRPr>
              </a:lvl1pPr>
            </a:lstStyle>
            <a:p>
              <a:r>
                <a:rPr lang="en-GB" sz="500"/>
                <a:t>Manual data pasting</a:t>
              </a:r>
            </a:p>
            <a:p>
              <a:r>
                <a:rPr lang="en-GB" sz="500"/>
                <a:t>Robot</a:t>
              </a:r>
            </a:p>
            <a:p>
              <a:r>
                <a:rPr lang="en-GB" sz="500"/>
                <a:t>API integration</a:t>
              </a:r>
            </a:p>
          </p:txBody>
        </p:sp>
        <p:sp>
          <p:nvSpPr>
            <p:cNvPr id="109" name="Textfeld 52">
              <a:extLst>
                <a:ext uri="{FF2B5EF4-FFF2-40B4-BE49-F238E27FC236}">
                  <a16:creationId xmlns:a16="http://schemas.microsoft.com/office/drawing/2014/main" id="{64674344-DC67-1855-2679-B5C59603712E}"/>
                </a:ext>
              </a:extLst>
            </p:cNvPr>
            <p:cNvSpPr txBox="1"/>
            <p:nvPr/>
          </p:nvSpPr>
          <p:spPr>
            <a:xfrm>
              <a:off x="3307502" y="613386"/>
              <a:ext cx="10426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Intelo" pitchFamily="2" charset="77"/>
                  <a:ea typeface="+mn-ea"/>
                  <a:cs typeface="Intelo Regular"/>
                </a:rPr>
                <a:t>Call centre</a:t>
              </a:r>
              <a:r>
                <a:rPr kumimoji="0" lang="en-GB" sz="800" b="1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Intelo" pitchFamily="2" charset="77"/>
                  <a:ea typeface="+mn-ea"/>
                  <a:cs typeface="Intelo Regular"/>
                </a:rPr>
                <a:t> driven</a:t>
              </a:r>
              <a:endParaRPr kumimoji="0" lang="en-GB" sz="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ntelo" pitchFamily="2" charset="77"/>
                <a:ea typeface="+mn-ea"/>
                <a:cs typeface="Intelo Regular"/>
              </a:endParaRPr>
            </a:p>
          </p:txBody>
        </p:sp>
        <p:sp>
          <p:nvSpPr>
            <p:cNvPr id="110" name="Textfeld 52">
              <a:extLst>
                <a:ext uri="{FF2B5EF4-FFF2-40B4-BE49-F238E27FC236}">
                  <a16:creationId xmlns:a16="http://schemas.microsoft.com/office/drawing/2014/main" id="{4C3DE48B-0624-86EB-0096-F44550C09DF5}"/>
                </a:ext>
              </a:extLst>
            </p:cNvPr>
            <p:cNvSpPr txBox="1"/>
            <p:nvPr/>
          </p:nvSpPr>
          <p:spPr>
            <a:xfrm>
              <a:off x="3287624" y="874311"/>
              <a:ext cx="11874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800">
                  <a:solidFill>
                    <a:srgbClr val="1D120F"/>
                  </a:solidFill>
                  <a:latin typeface="Intelo" pitchFamily="2" charset="77"/>
                  <a:cs typeface="Intelo Regular"/>
                </a:rPr>
                <a:t>Insurer</a:t>
              </a:r>
              <a:endParaRPr kumimoji="0" lang="en-GB" sz="600" i="0" u="none" strike="noStrike" kern="1200" cap="none" spc="0" normalizeH="0" baseline="0" noProof="0">
                <a:ln>
                  <a:noFill/>
                </a:ln>
                <a:solidFill>
                  <a:srgbClr val="1D120F"/>
                </a:solidFill>
                <a:effectLst/>
                <a:uLnTx/>
                <a:uFillTx/>
                <a:latin typeface="Intelo" pitchFamily="2" charset="77"/>
                <a:ea typeface="+mn-ea"/>
                <a:cs typeface="Intelo Regular"/>
              </a:endParaRPr>
            </a:p>
          </p:txBody>
        </p: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F0B92228-2574-A71A-DA7A-2EF2938AD0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1813" y="832557"/>
              <a:ext cx="948478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3" name="Textfeld 52">
              <a:extLst>
                <a:ext uri="{FF2B5EF4-FFF2-40B4-BE49-F238E27FC236}">
                  <a16:creationId xmlns:a16="http://schemas.microsoft.com/office/drawing/2014/main" id="{2941D48D-7F58-78C4-531A-93FC988C39F6}"/>
                </a:ext>
              </a:extLst>
            </p:cNvPr>
            <p:cNvSpPr txBox="1"/>
            <p:nvPr/>
          </p:nvSpPr>
          <p:spPr>
            <a:xfrm>
              <a:off x="3800431" y="876076"/>
              <a:ext cx="596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i="0" u="none" strike="noStrike" kern="1200" cap="none" spc="0" normalizeH="0" baseline="0" noProof="0">
                  <a:ln>
                    <a:noFill/>
                  </a:ln>
                  <a:solidFill>
                    <a:srgbClr val="1D120F"/>
                  </a:solidFill>
                  <a:effectLst/>
                  <a:uLnTx/>
                  <a:uFillTx/>
                  <a:latin typeface="Intelo" pitchFamily="2" charset="77"/>
                  <a:ea typeface="+mn-ea"/>
                  <a:cs typeface="Intelo Regular"/>
                </a:rPr>
                <a:t>Insured</a:t>
              </a:r>
              <a:endParaRPr kumimoji="0" lang="en-GB" sz="600" i="0" u="none" strike="noStrike" kern="1200" cap="none" spc="0" normalizeH="0" baseline="0" noProof="0">
                <a:ln>
                  <a:noFill/>
                </a:ln>
                <a:solidFill>
                  <a:srgbClr val="1D120F"/>
                </a:solidFill>
                <a:effectLst/>
                <a:uLnTx/>
                <a:uFillTx/>
                <a:latin typeface="Intelo" pitchFamily="2" charset="77"/>
                <a:ea typeface="+mn-ea"/>
                <a:cs typeface="Intelo Regular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BA12DDF-358A-1EBB-B51C-33EF260CCA93}"/>
                </a:ext>
              </a:extLst>
            </p:cNvPr>
            <p:cNvSpPr/>
            <p:nvPr/>
          </p:nvSpPr>
          <p:spPr>
            <a:xfrm>
              <a:off x="4104952" y="1107121"/>
              <a:ext cx="207306" cy="2073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bg1">
                  <a:lumMod val="75000"/>
                </a:schemeClr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189F2BE-E035-74E6-71F1-D88148BEA975}"/>
                </a:ext>
              </a:extLst>
            </p:cNvPr>
            <p:cNvSpPr/>
            <p:nvPr/>
          </p:nvSpPr>
          <p:spPr>
            <a:xfrm>
              <a:off x="3368470" y="2047183"/>
              <a:ext cx="207306" cy="20730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6681CD0-0218-97F7-0F9A-E0B3233838D2}"/>
                </a:ext>
              </a:extLst>
            </p:cNvPr>
            <p:cNvSpPr/>
            <p:nvPr/>
          </p:nvSpPr>
          <p:spPr>
            <a:xfrm>
              <a:off x="3368470" y="2591540"/>
              <a:ext cx="207306" cy="20730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1CD8F7D3-9ED1-D026-5E3F-E0135E67F0BB}"/>
                </a:ext>
              </a:extLst>
            </p:cNvPr>
            <p:cNvSpPr/>
            <p:nvPr/>
          </p:nvSpPr>
          <p:spPr>
            <a:xfrm>
              <a:off x="3368470" y="3135897"/>
              <a:ext cx="207306" cy="20730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E1373F7-0E5D-DD02-0EF9-6E667E130ACF}"/>
                </a:ext>
              </a:extLst>
            </p:cNvPr>
            <p:cNvSpPr/>
            <p:nvPr/>
          </p:nvSpPr>
          <p:spPr>
            <a:xfrm>
              <a:off x="3368470" y="3680254"/>
              <a:ext cx="207306" cy="20730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5" name="Gerade Verbindung 124">
              <a:extLst>
                <a:ext uri="{FF2B5EF4-FFF2-40B4-BE49-F238E27FC236}">
                  <a16:creationId xmlns:a16="http://schemas.microsoft.com/office/drawing/2014/main" id="{FC97367E-6356-85A2-2608-63B0323E2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3690" y="1368098"/>
              <a:ext cx="0" cy="365355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Gerade Verbindung mit Pfeil 182">
              <a:extLst>
                <a:ext uri="{FF2B5EF4-FFF2-40B4-BE49-F238E27FC236}">
                  <a16:creationId xmlns:a16="http://schemas.microsoft.com/office/drawing/2014/main" id="{AD3ADE89-D16B-D257-11F6-2A9E64AA8FE3}"/>
                </a:ext>
              </a:extLst>
            </p:cNvPr>
            <p:cNvCxnSpPr>
              <a:cxnSpLocks/>
              <a:stCxn id="114" idx="4"/>
              <a:endCxn id="234" idx="0"/>
            </p:cNvCxnSpPr>
            <p:nvPr/>
          </p:nvCxnSpPr>
          <p:spPr>
            <a:xfrm flipH="1">
              <a:off x="3472123" y="1314427"/>
              <a:ext cx="736482" cy="185886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Gerade Verbindung mit Pfeil 182">
              <a:extLst>
                <a:ext uri="{FF2B5EF4-FFF2-40B4-BE49-F238E27FC236}">
                  <a16:creationId xmlns:a16="http://schemas.microsoft.com/office/drawing/2014/main" id="{79EC78F4-9EE4-6AE0-DC7A-0F2EF4B8387A}"/>
                </a:ext>
              </a:extLst>
            </p:cNvPr>
            <p:cNvCxnSpPr>
              <a:cxnSpLocks/>
              <a:stCxn id="115" idx="4"/>
              <a:endCxn id="116" idx="0"/>
            </p:cNvCxnSpPr>
            <p:nvPr/>
          </p:nvCxnSpPr>
          <p:spPr>
            <a:xfrm>
              <a:off x="3472123" y="2254489"/>
              <a:ext cx="0" cy="337051"/>
            </a:xfrm>
            <a:prstGeom prst="straightConnector1">
              <a:avLst/>
            </a:prstGeom>
            <a:ln w="12700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Gerade Verbindung mit Pfeil 182">
              <a:extLst>
                <a:ext uri="{FF2B5EF4-FFF2-40B4-BE49-F238E27FC236}">
                  <a16:creationId xmlns:a16="http://schemas.microsoft.com/office/drawing/2014/main" id="{DAD5D9ED-BBA9-4831-D2E5-89165BDE22C4}"/>
                </a:ext>
              </a:extLst>
            </p:cNvPr>
            <p:cNvCxnSpPr>
              <a:cxnSpLocks/>
              <a:stCxn id="116" idx="4"/>
              <a:endCxn id="117" idx="0"/>
            </p:cNvCxnSpPr>
            <p:nvPr/>
          </p:nvCxnSpPr>
          <p:spPr>
            <a:xfrm>
              <a:off x="3472123" y="2798846"/>
              <a:ext cx="0" cy="337051"/>
            </a:xfrm>
            <a:prstGeom prst="straightConnector1">
              <a:avLst/>
            </a:prstGeom>
            <a:ln w="12700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Gerade Verbindung mit Pfeil 182">
              <a:extLst>
                <a:ext uri="{FF2B5EF4-FFF2-40B4-BE49-F238E27FC236}">
                  <a16:creationId xmlns:a16="http://schemas.microsoft.com/office/drawing/2014/main" id="{2488754F-2E29-477E-990A-E931E3EC68A5}"/>
                </a:ext>
              </a:extLst>
            </p:cNvPr>
            <p:cNvCxnSpPr>
              <a:cxnSpLocks/>
              <a:stCxn id="117" idx="4"/>
              <a:endCxn id="118" idx="0"/>
            </p:cNvCxnSpPr>
            <p:nvPr/>
          </p:nvCxnSpPr>
          <p:spPr>
            <a:xfrm>
              <a:off x="3472123" y="3343203"/>
              <a:ext cx="0" cy="337051"/>
            </a:xfrm>
            <a:prstGeom prst="straightConnector1">
              <a:avLst/>
            </a:prstGeom>
            <a:ln w="12700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Textfeld 52">
              <a:extLst>
                <a:ext uri="{FF2B5EF4-FFF2-40B4-BE49-F238E27FC236}">
                  <a16:creationId xmlns:a16="http://schemas.microsoft.com/office/drawing/2014/main" id="{6E337498-76A1-B427-9312-EA59FBAD7198}"/>
                </a:ext>
              </a:extLst>
            </p:cNvPr>
            <p:cNvSpPr txBox="1"/>
            <p:nvPr/>
          </p:nvSpPr>
          <p:spPr>
            <a:xfrm>
              <a:off x="3447422" y="1752392"/>
              <a:ext cx="90197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>
              <a:defPPr>
                <a:defRPr lang="en-US"/>
              </a:defPPr>
              <a:lvl1pPr marL="49213" marR="0" lvl="0" indent="-49213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 kumimoji="0" sz="600" i="0" u="none" strike="noStrike" cap="none" spc="0" normalizeH="0" baseline="0">
                  <a:ln>
                    <a:noFill/>
                  </a:ln>
                  <a:solidFill>
                    <a:srgbClr val="1D120F"/>
                  </a:solidFill>
                  <a:effectLst/>
                  <a:uLnTx/>
                  <a:uFillTx/>
                  <a:latin typeface="Intelo" pitchFamily="2" charset="77"/>
                  <a:cs typeface="Intelo Regular"/>
                </a:defRPr>
              </a:lvl1pPr>
            </a:lstStyle>
            <a:p>
              <a:r>
                <a:rPr lang="en-GB" sz="500"/>
                <a:t>Manual data pasting</a:t>
              </a:r>
            </a:p>
            <a:p>
              <a:r>
                <a:rPr lang="en-GB" sz="500"/>
                <a:t>Robot</a:t>
              </a:r>
            </a:p>
            <a:p>
              <a:r>
                <a:rPr lang="en-GB" sz="500"/>
                <a:t>API integration</a:t>
              </a: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01546AA-58F4-FEFB-7A35-0AA9168C5EA7}"/>
                </a:ext>
              </a:extLst>
            </p:cNvPr>
            <p:cNvSpPr/>
            <p:nvPr/>
          </p:nvSpPr>
          <p:spPr>
            <a:xfrm>
              <a:off x="3368470" y="1500313"/>
              <a:ext cx="207306" cy="2073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bg1">
                  <a:lumMod val="75000"/>
                </a:schemeClr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36" name="Gerade Verbindung mit Pfeil 182">
              <a:extLst>
                <a:ext uri="{FF2B5EF4-FFF2-40B4-BE49-F238E27FC236}">
                  <a16:creationId xmlns:a16="http://schemas.microsoft.com/office/drawing/2014/main" id="{CE49016A-C741-80DD-EA4B-35FA3AEB99F8}"/>
                </a:ext>
              </a:extLst>
            </p:cNvPr>
            <p:cNvCxnSpPr>
              <a:cxnSpLocks/>
              <a:stCxn id="234" idx="4"/>
              <a:endCxn id="115" idx="0"/>
            </p:cNvCxnSpPr>
            <p:nvPr/>
          </p:nvCxnSpPr>
          <p:spPr>
            <a:xfrm>
              <a:off x="3472123" y="1707619"/>
              <a:ext cx="0" cy="339564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Gerade Verbindung 266">
              <a:extLst>
                <a:ext uri="{FF2B5EF4-FFF2-40B4-BE49-F238E27FC236}">
                  <a16:creationId xmlns:a16="http://schemas.microsoft.com/office/drawing/2014/main" id="{47991D06-AAB3-9394-8C4F-F6E2ABF429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9734" y="1373222"/>
              <a:ext cx="0" cy="365355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482AD51F-CC04-E1FA-9762-CA2844A019F2}"/>
                </a:ext>
              </a:extLst>
            </p:cNvPr>
            <p:cNvSpPr/>
            <p:nvPr/>
          </p:nvSpPr>
          <p:spPr>
            <a:xfrm>
              <a:off x="3368470" y="4224611"/>
              <a:ext cx="207306" cy="20730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8" name="Gerade Verbindung mit Pfeil 182">
              <a:extLst>
                <a:ext uri="{FF2B5EF4-FFF2-40B4-BE49-F238E27FC236}">
                  <a16:creationId xmlns:a16="http://schemas.microsoft.com/office/drawing/2014/main" id="{46CBA9DD-F09A-3B1D-5A8E-121E7CD83358}"/>
                </a:ext>
              </a:extLst>
            </p:cNvPr>
            <p:cNvCxnSpPr>
              <a:cxnSpLocks/>
              <a:stCxn id="118" idx="4"/>
              <a:endCxn id="147" idx="0"/>
            </p:cNvCxnSpPr>
            <p:nvPr/>
          </p:nvCxnSpPr>
          <p:spPr>
            <a:xfrm>
              <a:off x="3472123" y="3887560"/>
              <a:ext cx="0" cy="337051"/>
            </a:xfrm>
            <a:prstGeom prst="straightConnector1">
              <a:avLst/>
            </a:prstGeom>
            <a:ln w="12700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48CCE3CB-8DAD-A9F5-D7A5-56B00D0E9D6A}"/>
                </a:ext>
              </a:extLst>
            </p:cNvPr>
            <p:cNvSpPr/>
            <p:nvPr/>
          </p:nvSpPr>
          <p:spPr>
            <a:xfrm>
              <a:off x="3368470" y="4768969"/>
              <a:ext cx="207306" cy="2073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bg1">
                  <a:lumMod val="75000"/>
                </a:schemeClr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3" name="Gerade Verbindung mit Pfeil 182">
              <a:extLst>
                <a:ext uri="{FF2B5EF4-FFF2-40B4-BE49-F238E27FC236}">
                  <a16:creationId xmlns:a16="http://schemas.microsoft.com/office/drawing/2014/main" id="{09B6757B-DDB6-6C06-DF09-4DB43653014D}"/>
                </a:ext>
              </a:extLst>
            </p:cNvPr>
            <p:cNvCxnSpPr>
              <a:cxnSpLocks/>
              <a:stCxn id="147" idx="4"/>
              <a:endCxn id="262" idx="0"/>
            </p:cNvCxnSpPr>
            <p:nvPr/>
          </p:nvCxnSpPr>
          <p:spPr>
            <a:xfrm>
              <a:off x="3472123" y="4431917"/>
              <a:ext cx="0" cy="337052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Gewinkelte Verbindung 97">
            <a:extLst>
              <a:ext uri="{FF2B5EF4-FFF2-40B4-BE49-F238E27FC236}">
                <a16:creationId xmlns:a16="http://schemas.microsoft.com/office/drawing/2014/main" id="{902EEB42-3B35-1809-62E3-77A009639FAE}"/>
              </a:ext>
            </a:extLst>
          </p:cNvPr>
          <p:cNvCxnSpPr>
            <a:stCxn id="57" idx="1"/>
            <a:endCxn id="248" idx="1"/>
          </p:cNvCxnSpPr>
          <p:nvPr/>
        </p:nvCxnSpPr>
        <p:spPr>
          <a:xfrm rot="10800000" flipH="1" flipV="1">
            <a:off x="1626625" y="3246072"/>
            <a:ext cx="1074" cy="1626550"/>
          </a:xfrm>
          <a:prstGeom prst="bentConnector3">
            <a:avLst>
              <a:gd name="adj1" fmla="val -45124022"/>
            </a:avLst>
          </a:prstGeom>
          <a:ln>
            <a:solidFill>
              <a:schemeClr val="bg1">
                <a:lumMod val="75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Oval 136">
            <a:extLst>
              <a:ext uri="{FF2B5EF4-FFF2-40B4-BE49-F238E27FC236}">
                <a16:creationId xmlns:a16="http://schemas.microsoft.com/office/drawing/2014/main" id="{72F3D5B6-6AAC-3DEE-B93B-F2FAF2CE1DE4}"/>
              </a:ext>
            </a:extLst>
          </p:cNvPr>
          <p:cNvSpPr/>
          <p:nvPr/>
        </p:nvSpPr>
        <p:spPr>
          <a:xfrm>
            <a:off x="356109" y="4145774"/>
            <a:ext cx="1062426" cy="36780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00">
                <a:solidFill>
                  <a:srgbClr val="1D120F"/>
                </a:solidFill>
                <a:latin typeface="Intelo Regular"/>
              </a:rPr>
              <a:t>Bill validation &amp; checking</a:t>
            </a:r>
          </a:p>
        </p:txBody>
      </p:sp>
      <p:sp>
        <p:nvSpPr>
          <p:cNvPr id="195" name="Rectangle 7">
            <a:extLst>
              <a:ext uri="{FF2B5EF4-FFF2-40B4-BE49-F238E27FC236}">
                <a16:creationId xmlns:a16="http://schemas.microsoft.com/office/drawing/2014/main" id="{2DDECD02-6B54-F534-4625-EE2B8441E951}"/>
              </a:ext>
            </a:extLst>
          </p:cNvPr>
          <p:cNvSpPr/>
          <p:nvPr/>
        </p:nvSpPr>
        <p:spPr bwMode="auto">
          <a:xfrm>
            <a:off x="6010221" y="56451"/>
            <a:ext cx="487420" cy="152329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en-GB" sz="400">
                <a:solidFill>
                  <a:srgbClr val="1D120F"/>
                </a:solidFill>
                <a:latin typeface="Intelo Regular"/>
                <a:cs typeface="Intelo Regular"/>
              </a:rPr>
              <a:t>Systems like…</a:t>
            </a:r>
            <a:endParaRPr kumimoji="0" lang="en-GB" sz="400" b="0" i="0" u="none" strike="noStrike" kern="1200" cap="none" spc="0" normalizeH="0" baseline="0">
              <a:ln>
                <a:noFill/>
              </a:ln>
              <a:solidFill>
                <a:srgbClr val="1D120F"/>
              </a:solidFill>
              <a:effectLst/>
              <a:uLnTx/>
              <a:uFillTx/>
              <a:latin typeface="Intelo Regular"/>
              <a:ea typeface="+mn-ea"/>
              <a:cs typeface="Intelo Regular"/>
            </a:endParaRPr>
          </a:p>
        </p:txBody>
      </p:sp>
      <p:sp>
        <p:nvSpPr>
          <p:cNvPr id="197" name="Rectangle 7">
            <a:extLst>
              <a:ext uri="{FF2B5EF4-FFF2-40B4-BE49-F238E27FC236}">
                <a16:creationId xmlns:a16="http://schemas.microsoft.com/office/drawing/2014/main" id="{09CCF13B-64CB-A7D9-4CD3-A33D0ACFA29A}"/>
              </a:ext>
            </a:extLst>
          </p:cNvPr>
          <p:cNvSpPr/>
          <p:nvPr/>
        </p:nvSpPr>
        <p:spPr bwMode="auto">
          <a:xfrm>
            <a:off x="6008242" y="261678"/>
            <a:ext cx="487420" cy="152329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en-GB" sz="400">
                <a:solidFill>
                  <a:srgbClr val="1D120F"/>
                </a:solidFill>
                <a:latin typeface="Intelo Regular"/>
                <a:cs typeface="Intelo Regular"/>
              </a:rPr>
              <a:t>Solutions integrated in …</a:t>
            </a:r>
            <a:endParaRPr kumimoji="0" lang="en-GB" sz="400" b="0" i="0" u="none" strike="noStrike" kern="1200" cap="none" spc="0" normalizeH="0" baseline="0">
              <a:ln>
                <a:noFill/>
              </a:ln>
              <a:solidFill>
                <a:srgbClr val="1D120F"/>
              </a:solidFill>
              <a:effectLst/>
              <a:uLnTx/>
              <a:uFillTx/>
              <a:latin typeface="Intelo Regular"/>
              <a:ea typeface="+mn-ea"/>
              <a:cs typeface="Intelo Regular"/>
            </a:endParaRP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3F4D56DB-5772-D26E-738F-5489B8F3B623}"/>
              </a:ext>
            </a:extLst>
          </p:cNvPr>
          <p:cNvGrpSpPr/>
          <p:nvPr/>
        </p:nvGrpSpPr>
        <p:grpSpPr>
          <a:xfrm>
            <a:off x="7825000" y="613386"/>
            <a:ext cx="1215722" cy="4397212"/>
            <a:chOff x="7825000" y="613386"/>
            <a:chExt cx="1215722" cy="4397212"/>
          </a:xfrm>
        </p:grpSpPr>
        <p:sp>
          <p:nvSpPr>
            <p:cNvPr id="154" name="Textfeld 52">
              <a:extLst>
                <a:ext uri="{FF2B5EF4-FFF2-40B4-BE49-F238E27FC236}">
                  <a16:creationId xmlns:a16="http://schemas.microsoft.com/office/drawing/2014/main" id="{FDB48602-414D-30B0-A75A-EB47DA8EA477}"/>
                </a:ext>
              </a:extLst>
            </p:cNvPr>
            <p:cNvSpPr txBox="1"/>
            <p:nvPr/>
          </p:nvSpPr>
          <p:spPr>
            <a:xfrm>
              <a:off x="7859235" y="613386"/>
              <a:ext cx="1113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Intelo" pitchFamily="2" charset="77"/>
                  <a:ea typeface="+mn-ea"/>
                  <a:cs typeface="Intelo Regular"/>
                </a:rPr>
                <a:t>Insured self</a:t>
              </a:r>
              <a:r>
                <a:rPr kumimoji="0" lang="en-GB" sz="800" b="1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Intelo" pitchFamily="2" charset="77"/>
                  <a:ea typeface="+mn-ea"/>
                  <a:cs typeface="Intelo Regular"/>
                </a:rPr>
                <a:t> service</a:t>
              </a:r>
              <a:endParaRPr kumimoji="0" lang="en-GB" sz="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ntelo" pitchFamily="2" charset="77"/>
                <a:ea typeface="+mn-ea"/>
                <a:cs typeface="Intelo Regular"/>
              </a:endParaRPr>
            </a:p>
          </p:txBody>
        </p:sp>
        <p:cxnSp>
          <p:nvCxnSpPr>
            <p:cNvPr id="156" name="Gerade Verbindung 155">
              <a:extLst>
                <a:ext uri="{FF2B5EF4-FFF2-40B4-BE49-F238E27FC236}">
                  <a16:creationId xmlns:a16="http://schemas.microsoft.com/office/drawing/2014/main" id="{42ECB0D6-FAB6-E245-0F09-6DF698CB67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1255" y="832557"/>
              <a:ext cx="948478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4" name="Textfeld 52">
              <a:extLst>
                <a:ext uri="{FF2B5EF4-FFF2-40B4-BE49-F238E27FC236}">
                  <a16:creationId xmlns:a16="http://schemas.microsoft.com/office/drawing/2014/main" id="{30A11ABE-6E91-F54F-CE1A-50A67C8BF322}"/>
                </a:ext>
              </a:extLst>
            </p:cNvPr>
            <p:cNvSpPr txBox="1"/>
            <p:nvPr/>
          </p:nvSpPr>
          <p:spPr>
            <a:xfrm>
              <a:off x="7825000" y="1513251"/>
              <a:ext cx="57933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49213" marR="0" lvl="0" indent="-49213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 kumimoji="0" sz="600" i="0" u="none" strike="noStrike" cap="none" spc="0" normalizeH="0" baseline="0">
                  <a:ln>
                    <a:noFill/>
                  </a:ln>
                  <a:solidFill>
                    <a:srgbClr val="1D120F"/>
                  </a:solidFill>
                  <a:effectLst/>
                  <a:uLnTx/>
                  <a:uFillTx/>
                  <a:latin typeface="Intelo" pitchFamily="2" charset="77"/>
                  <a:cs typeface="Intelo Regular"/>
                </a:defRPr>
              </a:lvl1pPr>
            </a:lstStyle>
            <a:p>
              <a:pPr marL="0" indent="0" algn="r">
                <a:buNone/>
              </a:pPr>
              <a:r>
                <a:rPr lang="en-GB" b="1"/>
                <a:t>Insured login needed</a:t>
              </a:r>
            </a:p>
          </p:txBody>
        </p:sp>
        <p:sp>
          <p:nvSpPr>
            <p:cNvPr id="244" name="Textfeld 52">
              <a:extLst>
                <a:ext uri="{FF2B5EF4-FFF2-40B4-BE49-F238E27FC236}">
                  <a16:creationId xmlns:a16="http://schemas.microsoft.com/office/drawing/2014/main" id="{95581B2E-AA97-3E60-B00B-E9C767E806E6}"/>
                </a:ext>
              </a:extLst>
            </p:cNvPr>
            <p:cNvSpPr txBox="1"/>
            <p:nvPr/>
          </p:nvSpPr>
          <p:spPr>
            <a:xfrm>
              <a:off x="7853229" y="869910"/>
              <a:ext cx="11874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800">
                  <a:solidFill>
                    <a:srgbClr val="1D120F"/>
                  </a:solidFill>
                  <a:latin typeface="Intelo" pitchFamily="2" charset="77"/>
                  <a:cs typeface="Intelo Regular"/>
                </a:rPr>
                <a:t>Insurer</a:t>
              </a:r>
              <a:endParaRPr kumimoji="0" lang="en-GB" sz="600" i="0" u="none" strike="noStrike" kern="1200" cap="none" spc="0" normalizeH="0" baseline="0" noProof="0">
                <a:ln>
                  <a:noFill/>
                </a:ln>
                <a:solidFill>
                  <a:srgbClr val="1D120F"/>
                </a:solidFill>
                <a:effectLst/>
                <a:uLnTx/>
                <a:uFillTx/>
                <a:latin typeface="Intelo" pitchFamily="2" charset="77"/>
                <a:ea typeface="+mn-ea"/>
                <a:cs typeface="Intelo Regular"/>
              </a:endParaRPr>
            </a:p>
          </p:txBody>
        </p:sp>
        <p:sp>
          <p:nvSpPr>
            <p:cNvPr id="245" name="Textfeld 52">
              <a:extLst>
                <a:ext uri="{FF2B5EF4-FFF2-40B4-BE49-F238E27FC236}">
                  <a16:creationId xmlns:a16="http://schemas.microsoft.com/office/drawing/2014/main" id="{1903CBEA-27E0-DC90-3B3A-EF4B97E0E984}"/>
                </a:ext>
              </a:extLst>
            </p:cNvPr>
            <p:cNvSpPr txBox="1"/>
            <p:nvPr/>
          </p:nvSpPr>
          <p:spPr>
            <a:xfrm>
              <a:off x="8366036" y="871675"/>
              <a:ext cx="596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i="0" u="none" strike="noStrike" kern="1200" cap="none" spc="0" normalizeH="0" baseline="0" noProof="0">
                  <a:ln>
                    <a:noFill/>
                  </a:ln>
                  <a:solidFill>
                    <a:srgbClr val="1D120F"/>
                  </a:solidFill>
                  <a:effectLst/>
                  <a:uLnTx/>
                  <a:uFillTx/>
                  <a:latin typeface="Intelo" pitchFamily="2" charset="77"/>
                  <a:ea typeface="+mn-ea"/>
                  <a:cs typeface="Intelo Regular"/>
                </a:rPr>
                <a:t>Insured</a:t>
              </a:r>
              <a:endParaRPr kumimoji="0" lang="en-GB" sz="600" i="0" u="none" strike="noStrike" kern="1200" cap="none" spc="0" normalizeH="0" baseline="0" noProof="0">
                <a:ln>
                  <a:noFill/>
                </a:ln>
                <a:solidFill>
                  <a:srgbClr val="1D120F"/>
                </a:solidFill>
                <a:effectLst/>
                <a:uLnTx/>
                <a:uFillTx/>
                <a:latin typeface="Intelo" pitchFamily="2" charset="77"/>
                <a:ea typeface="+mn-ea"/>
                <a:cs typeface="Intelo Regular"/>
              </a:endParaRPr>
            </a:p>
          </p:txBody>
        </p:sp>
        <p:sp>
          <p:nvSpPr>
            <p:cNvPr id="307" name="Freeform 31">
              <a:extLst>
                <a:ext uri="{FF2B5EF4-FFF2-40B4-BE49-F238E27FC236}">
                  <a16:creationId xmlns:a16="http://schemas.microsoft.com/office/drawing/2014/main" id="{DE5014E0-16FA-3293-D805-604AEC9213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0184" y="1461600"/>
              <a:ext cx="155951" cy="254093"/>
            </a:xfrm>
            <a:custGeom>
              <a:avLst/>
              <a:gdLst/>
              <a:ahLst/>
              <a:cxnLst>
                <a:cxn ang="0">
                  <a:pos x="117" y="24"/>
                </a:cxn>
                <a:cxn ang="0">
                  <a:pos x="117" y="0"/>
                </a:cxn>
                <a:cxn ang="0">
                  <a:pos x="0" y="0"/>
                </a:cxn>
                <a:cxn ang="0">
                  <a:pos x="0" y="196"/>
                </a:cxn>
                <a:cxn ang="0">
                  <a:pos x="117" y="196"/>
                </a:cxn>
                <a:cxn ang="0">
                  <a:pos x="117" y="67"/>
                </a:cxn>
                <a:cxn ang="0">
                  <a:pos x="120" y="67"/>
                </a:cxn>
                <a:cxn ang="0">
                  <a:pos x="120" y="67"/>
                </a:cxn>
                <a:cxn ang="0">
                  <a:pos x="120" y="47"/>
                </a:cxn>
                <a:cxn ang="0">
                  <a:pos x="120" y="47"/>
                </a:cxn>
                <a:cxn ang="0">
                  <a:pos x="117" y="47"/>
                </a:cxn>
                <a:cxn ang="0">
                  <a:pos x="117" y="43"/>
                </a:cxn>
                <a:cxn ang="0">
                  <a:pos x="120" y="43"/>
                </a:cxn>
                <a:cxn ang="0">
                  <a:pos x="120" y="43"/>
                </a:cxn>
                <a:cxn ang="0">
                  <a:pos x="120" y="24"/>
                </a:cxn>
                <a:cxn ang="0">
                  <a:pos x="120" y="24"/>
                </a:cxn>
                <a:cxn ang="0">
                  <a:pos x="117" y="24"/>
                </a:cxn>
                <a:cxn ang="0">
                  <a:pos x="49" y="10"/>
                </a:cxn>
                <a:cxn ang="0">
                  <a:pos x="68" y="10"/>
                </a:cxn>
                <a:cxn ang="0">
                  <a:pos x="68" y="16"/>
                </a:cxn>
                <a:cxn ang="0">
                  <a:pos x="49" y="16"/>
                </a:cxn>
                <a:cxn ang="0">
                  <a:pos x="49" y="10"/>
                </a:cxn>
                <a:cxn ang="0">
                  <a:pos x="58" y="190"/>
                </a:cxn>
                <a:cxn ang="0">
                  <a:pos x="51" y="182"/>
                </a:cxn>
                <a:cxn ang="0">
                  <a:pos x="58" y="174"/>
                </a:cxn>
                <a:cxn ang="0">
                  <a:pos x="66" y="182"/>
                </a:cxn>
                <a:cxn ang="0">
                  <a:pos x="58" y="190"/>
                </a:cxn>
                <a:cxn ang="0">
                  <a:pos x="105" y="168"/>
                </a:cxn>
                <a:cxn ang="0">
                  <a:pos x="12" y="168"/>
                </a:cxn>
                <a:cxn ang="0">
                  <a:pos x="12" y="27"/>
                </a:cxn>
                <a:cxn ang="0">
                  <a:pos x="105" y="27"/>
                </a:cxn>
                <a:cxn ang="0">
                  <a:pos x="105" y="168"/>
                </a:cxn>
              </a:cxnLst>
              <a:rect l="0" t="0" r="r" b="b"/>
              <a:pathLst>
                <a:path w="120" h="196">
                  <a:moveTo>
                    <a:pt x="117" y="24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117" y="196"/>
                    <a:pt x="117" y="196"/>
                    <a:pt x="117" y="196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20" y="67"/>
                    <a:pt x="120" y="67"/>
                    <a:pt x="120" y="67"/>
                  </a:cubicBezTo>
                  <a:cubicBezTo>
                    <a:pt x="120" y="67"/>
                    <a:pt x="120" y="67"/>
                    <a:pt x="120" y="67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17" y="47"/>
                    <a:pt x="117" y="47"/>
                    <a:pt x="117" y="47"/>
                  </a:cubicBezTo>
                  <a:cubicBezTo>
                    <a:pt x="117" y="43"/>
                    <a:pt x="117" y="43"/>
                    <a:pt x="117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lnTo>
                    <a:pt x="117" y="24"/>
                  </a:lnTo>
                  <a:close/>
                  <a:moveTo>
                    <a:pt x="49" y="10"/>
                  </a:moveTo>
                  <a:cubicBezTo>
                    <a:pt x="68" y="10"/>
                    <a:pt x="68" y="10"/>
                    <a:pt x="68" y="10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9" y="10"/>
                  </a:lnTo>
                  <a:close/>
                  <a:moveTo>
                    <a:pt x="58" y="190"/>
                  </a:moveTo>
                  <a:cubicBezTo>
                    <a:pt x="54" y="190"/>
                    <a:pt x="51" y="186"/>
                    <a:pt x="51" y="182"/>
                  </a:cubicBezTo>
                  <a:cubicBezTo>
                    <a:pt x="51" y="177"/>
                    <a:pt x="54" y="174"/>
                    <a:pt x="58" y="174"/>
                  </a:cubicBezTo>
                  <a:cubicBezTo>
                    <a:pt x="63" y="174"/>
                    <a:pt x="66" y="177"/>
                    <a:pt x="66" y="182"/>
                  </a:cubicBezTo>
                  <a:cubicBezTo>
                    <a:pt x="66" y="186"/>
                    <a:pt x="63" y="190"/>
                    <a:pt x="58" y="190"/>
                  </a:cubicBezTo>
                  <a:moveTo>
                    <a:pt x="105" y="168"/>
                  </a:moveTo>
                  <a:cubicBezTo>
                    <a:pt x="12" y="168"/>
                    <a:pt x="12" y="168"/>
                    <a:pt x="12" y="16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05" y="27"/>
                    <a:pt x="105" y="27"/>
                    <a:pt x="105" y="27"/>
                  </a:cubicBezTo>
                  <a:lnTo>
                    <a:pt x="105" y="168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09" name="Gerade Verbindung 208">
              <a:extLst>
                <a:ext uri="{FF2B5EF4-FFF2-40B4-BE49-F238E27FC236}">
                  <a16:creationId xmlns:a16="http://schemas.microsoft.com/office/drawing/2014/main" id="{70DC6904-E1F1-FE2C-291A-5F7BDF927E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8721" y="1357043"/>
              <a:ext cx="0" cy="365355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A2050B5-1DD7-2496-370B-F181115A2B6E}"/>
                </a:ext>
              </a:extLst>
            </p:cNvPr>
            <p:cNvSpPr/>
            <p:nvPr/>
          </p:nvSpPr>
          <p:spPr>
            <a:xfrm>
              <a:off x="8660557" y="1107121"/>
              <a:ext cx="207306" cy="2073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bg1">
                  <a:lumMod val="75000"/>
                </a:schemeClr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F9DFA5B-A751-45F2-5F0F-92A8BFB799AF}"/>
                </a:ext>
              </a:extLst>
            </p:cNvPr>
            <p:cNvSpPr/>
            <p:nvPr/>
          </p:nvSpPr>
          <p:spPr>
            <a:xfrm>
              <a:off x="8660557" y="2044316"/>
              <a:ext cx="207306" cy="20730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92D60388-D916-8C17-BD50-5BB280C927BE}"/>
                </a:ext>
              </a:extLst>
            </p:cNvPr>
            <p:cNvSpPr/>
            <p:nvPr/>
          </p:nvSpPr>
          <p:spPr>
            <a:xfrm>
              <a:off x="8660557" y="2588319"/>
              <a:ext cx="207306" cy="20730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A9F83D39-4990-46BA-52EC-8FBFF6716D68}"/>
                </a:ext>
              </a:extLst>
            </p:cNvPr>
            <p:cNvSpPr/>
            <p:nvPr/>
          </p:nvSpPr>
          <p:spPr>
            <a:xfrm>
              <a:off x="8660557" y="3132322"/>
              <a:ext cx="207306" cy="20730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B676051A-F8A0-7B1B-AD2C-CAD80F1229FA}"/>
                </a:ext>
              </a:extLst>
            </p:cNvPr>
            <p:cNvSpPr/>
            <p:nvPr/>
          </p:nvSpPr>
          <p:spPr>
            <a:xfrm>
              <a:off x="8660557" y="3676325"/>
              <a:ext cx="207306" cy="20730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17" name="Gerade Verbindung mit Pfeil 182">
              <a:extLst>
                <a:ext uri="{FF2B5EF4-FFF2-40B4-BE49-F238E27FC236}">
                  <a16:creationId xmlns:a16="http://schemas.microsoft.com/office/drawing/2014/main" id="{22248B55-BCF2-E90F-5D21-3F49344E62EC}"/>
                </a:ext>
              </a:extLst>
            </p:cNvPr>
            <p:cNvCxnSpPr>
              <a:cxnSpLocks/>
              <a:stCxn id="210" idx="4"/>
              <a:endCxn id="223" idx="0"/>
            </p:cNvCxnSpPr>
            <p:nvPr/>
          </p:nvCxnSpPr>
          <p:spPr>
            <a:xfrm>
              <a:off x="8764210" y="1314427"/>
              <a:ext cx="0" cy="185886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Gerade Verbindung mit Pfeil 218">
              <a:extLst>
                <a:ext uri="{FF2B5EF4-FFF2-40B4-BE49-F238E27FC236}">
                  <a16:creationId xmlns:a16="http://schemas.microsoft.com/office/drawing/2014/main" id="{6126D0E6-9593-BA65-7D26-54F34A818F16}"/>
                </a:ext>
              </a:extLst>
            </p:cNvPr>
            <p:cNvCxnSpPr>
              <a:cxnSpLocks/>
              <a:stCxn id="211" idx="4"/>
              <a:endCxn id="213" idx="0"/>
            </p:cNvCxnSpPr>
            <p:nvPr/>
          </p:nvCxnSpPr>
          <p:spPr>
            <a:xfrm>
              <a:off x="8764210" y="2251622"/>
              <a:ext cx="0" cy="336697"/>
            </a:xfrm>
            <a:prstGeom prst="straightConnector1">
              <a:avLst/>
            </a:prstGeom>
            <a:ln w="12700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Gerade Verbindung mit Pfeil 182">
              <a:extLst>
                <a:ext uri="{FF2B5EF4-FFF2-40B4-BE49-F238E27FC236}">
                  <a16:creationId xmlns:a16="http://schemas.microsoft.com/office/drawing/2014/main" id="{7670BA69-FE59-D707-2966-ABB39E524DB3}"/>
                </a:ext>
              </a:extLst>
            </p:cNvPr>
            <p:cNvCxnSpPr>
              <a:cxnSpLocks/>
              <a:stCxn id="213" idx="4"/>
              <a:endCxn id="214" idx="0"/>
            </p:cNvCxnSpPr>
            <p:nvPr/>
          </p:nvCxnSpPr>
          <p:spPr>
            <a:xfrm>
              <a:off x="8764210" y="2795625"/>
              <a:ext cx="0" cy="336697"/>
            </a:xfrm>
            <a:prstGeom prst="straightConnector1">
              <a:avLst/>
            </a:prstGeom>
            <a:ln w="12700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 Verbindung mit Pfeil 182">
              <a:extLst>
                <a:ext uri="{FF2B5EF4-FFF2-40B4-BE49-F238E27FC236}">
                  <a16:creationId xmlns:a16="http://schemas.microsoft.com/office/drawing/2014/main" id="{9F494CF2-318C-C1C5-57BF-B7F425BA3F59}"/>
                </a:ext>
              </a:extLst>
            </p:cNvPr>
            <p:cNvCxnSpPr>
              <a:cxnSpLocks/>
              <a:stCxn id="214" idx="4"/>
              <a:endCxn id="216" idx="0"/>
            </p:cNvCxnSpPr>
            <p:nvPr/>
          </p:nvCxnSpPr>
          <p:spPr>
            <a:xfrm>
              <a:off x="8764210" y="3339628"/>
              <a:ext cx="0" cy="336697"/>
            </a:xfrm>
            <a:prstGeom prst="straightConnector1">
              <a:avLst/>
            </a:prstGeom>
            <a:ln w="12700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7A53AAED-BE3D-D394-BF9A-8CE69D7948F1}"/>
                </a:ext>
              </a:extLst>
            </p:cNvPr>
            <p:cNvSpPr/>
            <p:nvPr/>
          </p:nvSpPr>
          <p:spPr>
            <a:xfrm>
              <a:off x="8660557" y="1500313"/>
              <a:ext cx="207306" cy="2073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bg1">
                  <a:lumMod val="75000"/>
                </a:schemeClr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5" name="Gerade Verbindung mit Pfeil 182">
              <a:extLst>
                <a:ext uri="{FF2B5EF4-FFF2-40B4-BE49-F238E27FC236}">
                  <a16:creationId xmlns:a16="http://schemas.microsoft.com/office/drawing/2014/main" id="{87ECEA65-3DC5-2FA8-F8D7-486C851E0A36}"/>
                </a:ext>
              </a:extLst>
            </p:cNvPr>
            <p:cNvCxnSpPr>
              <a:cxnSpLocks/>
              <a:stCxn id="223" idx="4"/>
              <a:endCxn id="211" idx="0"/>
            </p:cNvCxnSpPr>
            <p:nvPr/>
          </p:nvCxnSpPr>
          <p:spPr>
            <a:xfrm>
              <a:off x="8764210" y="1707619"/>
              <a:ext cx="0" cy="336697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 Verbindung mit Pfeil 182">
              <a:extLst>
                <a:ext uri="{FF2B5EF4-FFF2-40B4-BE49-F238E27FC236}">
                  <a16:creationId xmlns:a16="http://schemas.microsoft.com/office/drawing/2014/main" id="{824396BD-7727-9E2A-68FB-5DD50A46BBE2}"/>
                </a:ext>
              </a:extLst>
            </p:cNvPr>
            <p:cNvCxnSpPr>
              <a:cxnSpLocks/>
              <a:stCxn id="216" idx="4"/>
              <a:endCxn id="348" idx="0"/>
            </p:cNvCxnSpPr>
            <p:nvPr/>
          </p:nvCxnSpPr>
          <p:spPr>
            <a:xfrm flipH="1">
              <a:off x="8014622" y="3883631"/>
              <a:ext cx="749588" cy="341542"/>
            </a:xfrm>
            <a:prstGeom prst="straightConnector1">
              <a:avLst/>
            </a:prstGeom>
            <a:ln w="12700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Gerade Verbindung mit Pfeil 182">
              <a:extLst>
                <a:ext uri="{FF2B5EF4-FFF2-40B4-BE49-F238E27FC236}">
                  <a16:creationId xmlns:a16="http://schemas.microsoft.com/office/drawing/2014/main" id="{C75AA579-FAE9-61F6-EFFA-BFEAB1AE24CB}"/>
                </a:ext>
              </a:extLst>
            </p:cNvPr>
            <p:cNvCxnSpPr>
              <a:cxnSpLocks/>
              <a:stCxn id="348" idx="4"/>
              <a:endCxn id="349" idx="0"/>
            </p:cNvCxnSpPr>
            <p:nvPr/>
          </p:nvCxnSpPr>
          <p:spPr>
            <a:xfrm>
              <a:off x="8014622" y="4432479"/>
              <a:ext cx="0" cy="336697"/>
            </a:xfrm>
            <a:prstGeom prst="straightConnector1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04EC413-CB4C-BEDB-BD52-E5BDB9878D7A}"/>
                </a:ext>
              </a:extLst>
            </p:cNvPr>
            <p:cNvSpPr/>
            <p:nvPr/>
          </p:nvSpPr>
          <p:spPr>
            <a:xfrm>
              <a:off x="7910969" y="4225173"/>
              <a:ext cx="207306" cy="20730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2B7A80E5-C9B1-A472-9230-FFBC20BB2B05}"/>
                </a:ext>
              </a:extLst>
            </p:cNvPr>
            <p:cNvSpPr/>
            <p:nvPr/>
          </p:nvSpPr>
          <p:spPr>
            <a:xfrm>
              <a:off x="7910969" y="4769176"/>
              <a:ext cx="207306" cy="2073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bg1">
                  <a:lumMod val="75000"/>
                </a:schemeClr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0" name="Textfeld 52">
              <a:extLst>
                <a:ext uri="{FF2B5EF4-FFF2-40B4-BE49-F238E27FC236}">
                  <a16:creationId xmlns:a16="http://schemas.microsoft.com/office/drawing/2014/main" id="{9982DC23-C250-8E4C-8CB1-7E15D8076978}"/>
                </a:ext>
              </a:extLst>
            </p:cNvPr>
            <p:cNvSpPr txBox="1"/>
            <p:nvPr/>
          </p:nvSpPr>
          <p:spPr>
            <a:xfrm>
              <a:off x="8437681" y="1826028"/>
              <a:ext cx="509573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49213" marR="0" lvl="0" indent="-49213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GB" sz="500" i="0" u="none" strike="noStrike" kern="1200" cap="none" spc="0" normalizeH="0" baseline="0" noProof="0">
                  <a:ln>
                    <a:noFill/>
                  </a:ln>
                  <a:solidFill>
                    <a:srgbClr val="1D120F"/>
                  </a:solidFill>
                  <a:effectLst/>
                  <a:uLnTx/>
                  <a:uFillTx/>
                  <a:latin typeface="Intelo" pitchFamily="2" charset="77"/>
                  <a:cs typeface="Intelo Regular"/>
                </a:rPr>
                <a:t>API</a:t>
              </a:r>
              <a:r>
                <a:rPr kumimoji="0" lang="en-GB" sz="500" i="0" u="none" strike="noStrike" kern="1200" cap="none" spc="0" normalizeH="0" noProof="0">
                  <a:ln>
                    <a:noFill/>
                  </a:ln>
                  <a:solidFill>
                    <a:srgbClr val="1D120F"/>
                  </a:solidFill>
                  <a:effectLst/>
                  <a:uLnTx/>
                  <a:uFillTx/>
                  <a:latin typeface="Intelo" pitchFamily="2" charset="77"/>
                  <a:cs typeface="Intelo Regular"/>
                </a:rPr>
                <a:t> integration</a:t>
              </a:r>
            </a:p>
          </p:txBody>
        </p:sp>
        <p:sp>
          <p:nvSpPr>
            <p:cNvPr id="247" name="Textfeld 52">
              <a:extLst>
                <a:ext uri="{FF2B5EF4-FFF2-40B4-BE49-F238E27FC236}">
                  <a16:creationId xmlns:a16="http://schemas.microsoft.com/office/drawing/2014/main" id="{F80E3FFF-CA3A-7E82-BFDC-9D644038BAE6}"/>
                </a:ext>
              </a:extLst>
            </p:cNvPr>
            <p:cNvSpPr txBox="1"/>
            <p:nvPr/>
          </p:nvSpPr>
          <p:spPr>
            <a:xfrm>
              <a:off x="8051474" y="4527494"/>
              <a:ext cx="509573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49213" marR="0" lvl="0" indent="-49213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GB" sz="500" i="0" u="none" strike="noStrike" kern="1200" cap="none" spc="0" normalizeH="0" baseline="0" noProof="0">
                  <a:ln>
                    <a:noFill/>
                  </a:ln>
                  <a:solidFill>
                    <a:srgbClr val="1D120F"/>
                  </a:solidFill>
                  <a:effectLst/>
                  <a:uLnTx/>
                  <a:uFillTx/>
                  <a:latin typeface="Intelo" pitchFamily="2" charset="77"/>
                  <a:cs typeface="Intelo Regular"/>
                </a:rPr>
                <a:t>API</a:t>
              </a:r>
              <a:r>
                <a:rPr kumimoji="0" lang="en-GB" sz="500" i="0" u="none" strike="noStrike" kern="1200" cap="none" spc="0" normalizeH="0" noProof="0">
                  <a:ln>
                    <a:noFill/>
                  </a:ln>
                  <a:solidFill>
                    <a:srgbClr val="1D120F"/>
                  </a:solidFill>
                  <a:effectLst/>
                  <a:uLnTx/>
                  <a:uFillTx/>
                  <a:latin typeface="Intelo" pitchFamily="2" charset="77"/>
                  <a:cs typeface="Intelo Regular"/>
                </a:rPr>
                <a:t> integration</a:t>
              </a:r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58BA006B-B010-2BF0-362C-2651D66506F3}"/>
              </a:ext>
            </a:extLst>
          </p:cNvPr>
          <p:cNvGrpSpPr/>
          <p:nvPr/>
        </p:nvGrpSpPr>
        <p:grpSpPr>
          <a:xfrm>
            <a:off x="4407422" y="613386"/>
            <a:ext cx="1187493" cy="4408267"/>
            <a:chOff x="4407422" y="613386"/>
            <a:chExt cx="1187493" cy="4408267"/>
          </a:xfrm>
        </p:grpSpPr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75C19CF5-5EF9-FCFE-3DED-382458BAF3D7}"/>
                </a:ext>
              </a:extLst>
            </p:cNvPr>
            <p:cNvGrpSpPr/>
            <p:nvPr/>
          </p:nvGrpSpPr>
          <p:grpSpPr>
            <a:xfrm>
              <a:off x="4407422" y="613386"/>
              <a:ext cx="1187493" cy="4408267"/>
              <a:chOff x="4407422" y="613386"/>
              <a:chExt cx="1187493" cy="4408267"/>
            </a:xfrm>
          </p:grpSpPr>
          <p:sp>
            <p:nvSpPr>
              <p:cNvPr id="140" name="Textfeld 52">
                <a:extLst>
                  <a:ext uri="{FF2B5EF4-FFF2-40B4-BE49-F238E27FC236}">
                    <a16:creationId xmlns:a16="http://schemas.microsoft.com/office/drawing/2014/main" id="{1559E26E-5CD0-551A-E8F6-C1D40E3FBE1D}"/>
                  </a:ext>
                </a:extLst>
              </p:cNvPr>
              <p:cNvSpPr txBox="1"/>
              <p:nvPr/>
            </p:nvSpPr>
            <p:spPr>
              <a:xfrm>
                <a:off x="4407422" y="613386"/>
                <a:ext cx="104266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Intelo" pitchFamily="2" charset="77"/>
                    <a:ea typeface="+mn-ea"/>
                    <a:cs typeface="Intelo Regular"/>
                  </a:rPr>
                  <a:t>Hybrid A</a:t>
                </a:r>
                <a:endParaRPr kumimoji="0" lang="en-GB" sz="6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Intelo" pitchFamily="2" charset="77"/>
                  <a:ea typeface="+mn-ea"/>
                  <a:cs typeface="Intelo Regular"/>
                </a:endParaRPr>
              </a:p>
            </p:txBody>
          </p:sp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7444A96A-457D-2734-A880-179973C2B024}"/>
                  </a:ext>
                </a:extLst>
              </p:cNvPr>
              <p:cNvGrpSpPr/>
              <p:nvPr/>
            </p:nvGrpSpPr>
            <p:grpSpPr>
              <a:xfrm>
                <a:off x="4407422" y="832557"/>
                <a:ext cx="1187493" cy="4189096"/>
                <a:chOff x="4407422" y="832557"/>
                <a:chExt cx="1187493" cy="4189096"/>
              </a:xfrm>
            </p:grpSpPr>
            <p:cxnSp>
              <p:nvCxnSpPr>
                <p:cNvPr id="142" name="Gerade Verbindung 141">
                  <a:extLst>
                    <a:ext uri="{FF2B5EF4-FFF2-40B4-BE49-F238E27FC236}">
                      <a16:creationId xmlns:a16="http://schemas.microsoft.com/office/drawing/2014/main" id="{1E7A202D-9B65-B892-19EC-7DF9F5AF60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81733" y="832557"/>
                  <a:ext cx="94847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39" name="Textfeld 52">
                  <a:extLst>
                    <a:ext uri="{FF2B5EF4-FFF2-40B4-BE49-F238E27FC236}">
                      <a16:creationId xmlns:a16="http://schemas.microsoft.com/office/drawing/2014/main" id="{9BA19D43-A3BE-948C-D1FD-18A0D0759DD8}"/>
                    </a:ext>
                  </a:extLst>
                </p:cNvPr>
                <p:cNvSpPr txBox="1"/>
                <p:nvPr/>
              </p:nvSpPr>
              <p:spPr>
                <a:xfrm>
                  <a:off x="4407422" y="866682"/>
                  <a:ext cx="118749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lang="en-GB" sz="800">
                      <a:solidFill>
                        <a:srgbClr val="1D120F"/>
                      </a:solidFill>
                      <a:latin typeface="Intelo" pitchFamily="2" charset="77"/>
                      <a:cs typeface="Intelo Regular"/>
                    </a:rPr>
                    <a:t>Insurer</a:t>
                  </a:r>
                  <a:endParaRPr kumimoji="0" lang="en-GB" sz="600" i="0" u="none" strike="noStrike" kern="1200" cap="none" spc="0" normalizeH="0" baseline="0" noProof="0">
                    <a:ln>
                      <a:noFill/>
                    </a:ln>
                    <a:solidFill>
                      <a:srgbClr val="1D120F"/>
                    </a:solidFill>
                    <a:effectLst/>
                    <a:uLnTx/>
                    <a:uFillTx/>
                    <a:latin typeface="Intelo" pitchFamily="2" charset="77"/>
                    <a:ea typeface="+mn-ea"/>
                    <a:cs typeface="Intelo Regular"/>
                  </a:endParaRPr>
                </a:p>
              </p:txBody>
            </p:sp>
            <p:sp>
              <p:nvSpPr>
                <p:cNvPr id="241" name="Textfeld 52">
                  <a:extLst>
                    <a:ext uri="{FF2B5EF4-FFF2-40B4-BE49-F238E27FC236}">
                      <a16:creationId xmlns:a16="http://schemas.microsoft.com/office/drawing/2014/main" id="{49B50503-0891-1D92-1F7E-3E00589FEFBE}"/>
                    </a:ext>
                  </a:extLst>
                </p:cNvPr>
                <p:cNvSpPr txBox="1"/>
                <p:nvPr/>
              </p:nvSpPr>
              <p:spPr>
                <a:xfrm>
                  <a:off x="4920229" y="868447"/>
                  <a:ext cx="59634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0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ea typeface="+mn-ea"/>
                      <a:cs typeface="Intelo Regular"/>
                    </a:rPr>
                    <a:t>Insured</a:t>
                  </a:r>
                  <a:endParaRPr kumimoji="0" lang="en-GB" sz="600" i="0" u="none" strike="noStrike" kern="1200" cap="none" spc="0" normalizeH="0" baseline="0" noProof="0">
                    <a:ln>
                      <a:noFill/>
                    </a:ln>
                    <a:solidFill>
                      <a:srgbClr val="1D120F"/>
                    </a:solidFill>
                    <a:effectLst/>
                    <a:uLnTx/>
                    <a:uFillTx/>
                    <a:latin typeface="Intelo" pitchFamily="2" charset="77"/>
                    <a:ea typeface="+mn-ea"/>
                    <a:cs typeface="Intelo Regular"/>
                  </a:endParaRPr>
                </a:p>
              </p:txBody>
            </p:sp>
            <p:cxnSp>
              <p:nvCxnSpPr>
                <p:cNvPr id="145" name="Gerade Verbindung 144">
                  <a:extLst>
                    <a:ext uri="{FF2B5EF4-FFF2-40B4-BE49-F238E27FC236}">
                      <a16:creationId xmlns:a16="http://schemas.microsoft.com/office/drawing/2014/main" id="{59C021DE-62A0-2F77-88AA-E36527A6FF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8410" y="1368098"/>
                  <a:ext cx="0" cy="365355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75" name="Textfeld 52">
                  <a:extLst>
                    <a:ext uri="{FF2B5EF4-FFF2-40B4-BE49-F238E27FC236}">
                      <a16:creationId xmlns:a16="http://schemas.microsoft.com/office/drawing/2014/main" id="{F6384D73-66A6-D8EB-F297-B5DE4FE7EE6D}"/>
                    </a:ext>
                  </a:extLst>
                </p:cNvPr>
                <p:cNvSpPr txBox="1"/>
                <p:nvPr/>
              </p:nvSpPr>
              <p:spPr>
                <a:xfrm>
                  <a:off x="4564237" y="2961085"/>
                  <a:ext cx="760177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GB" sz="600" b="1">
                      <a:solidFill>
                        <a:srgbClr val="1D120F"/>
                      </a:solidFill>
                      <a:latin typeface="Intelo" pitchFamily="2" charset="77"/>
                      <a:cs typeface="Intelo Regular"/>
                    </a:rPr>
                    <a:t>unique link</a:t>
                  </a:r>
                </a:p>
              </p:txBody>
            </p:sp>
            <p:sp>
              <p:nvSpPr>
                <p:cNvPr id="306" name="Freeform 31">
                  <a:extLst>
                    <a:ext uri="{FF2B5EF4-FFF2-40B4-BE49-F238E27FC236}">
                      <a16:creationId xmlns:a16="http://schemas.microsoft.com/office/drawing/2014/main" id="{1F115169-4EF2-10CF-BF18-01823CACA39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77281" y="2836926"/>
                  <a:ext cx="155951" cy="254093"/>
                </a:xfrm>
                <a:custGeom>
                  <a:avLst/>
                  <a:gdLst/>
                  <a:ahLst/>
                  <a:cxnLst>
                    <a:cxn ang="0">
                      <a:pos x="117" y="24"/>
                    </a:cxn>
                    <a:cxn ang="0">
                      <a:pos x="117" y="0"/>
                    </a:cxn>
                    <a:cxn ang="0">
                      <a:pos x="0" y="0"/>
                    </a:cxn>
                    <a:cxn ang="0">
                      <a:pos x="0" y="196"/>
                    </a:cxn>
                    <a:cxn ang="0">
                      <a:pos x="117" y="196"/>
                    </a:cxn>
                    <a:cxn ang="0">
                      <a:pos x="117" y="67"/>
                    </a:cxn>
                    <a:cxn ang="0">
                      <a:pos x="120" y="67"/>
                    </a:cxn>
                    <a:cxn ang="0">
                      <a:pos x="120" y="67"/>
                    </a:cxn>
                    <a:cxn ang="0">
                      <a:pos x="120" y="47"/>
                    </a:cxn>
                    <a:cxn ang="0">
                      <a:pos x="120" y="47"/>
                    </a:cxn>
                    <a:cxn ang="0">
                      <a:pos x="117" y="47"/>
                    </a:cxn>
                    <a:cxn ang="0">
                      <a:pos x="117" y="43"/>
                    </a:cxn>
                    <a:cxn ang="0">
                      <a:pos x="120" y="43"/>
                    </a:cxn>
                    <a:cxn ang="0">
                      <a:pos x="120" y="43"/>
                    </a:cxn>
                    <a:cxn ang="0">
                      <a:pos x="120" y="24"/>
                    </a:cxn>
                    <a:cxn ang="0">
                      <a:pos x="120" y="24"/>
                    </a:cxn>
                    <a:cxn ang="0">
                      <a:pos x="117" y="24"/>
                    </a:cxn>
                    <a:cxn ang="0">
                      <a:pos x="49" y="10"/>
                    </a:cxn>
                    <a:cxn ang="0">
                      <a:pos x="68" y="10"/>
                    </a:cxn>
                    <a:cxn ang="0">
                      <a:pos x="68" y="16"/>
                    </a:cxn>
                    <a:cxn ang="0">
                      <a:pos x="49" y="16"/>
                    </a:cxn>
                    <a:cxn ang="0">
                      <a:pos x="49" y="10"/>
                    </a:cxn>
                    <a:cxn ang="0">
                      <a:pos x="58" y="190"/>
                    </a:cxn>
                    <a:cxn ang="0">
                      <a:pos x="51" y="182"/>
                    </a:cxn>
                    <a:cxn ang="0">
                      <a:pos x="58" y="174"/>
                    </a:cxn>
                    <a:cxn ang="0">
                      <a:pos x="66" y="182"/>
                    </a:cxn>
                    <a:cxn ang="0">
                      <a:pos x="58" y="190"/>
                    </a:cxn>
                    <a:cxn ang="0">
                      <a:pos x="105" y="168"/>
                    </a:cxn>
                    <a:cxn ang="0">
                      <a:pos x="12" y="168"/>
                    </a:cxn>
                    <a:cxn ang="0">
                      <a:pos x="12" y="27"/>
                    </a:cxn>
                    <a:cxn ang="0">
                      <a:pos x="105" y="27"/>
                    </a:cxn>
                    <a:cxn ang="0">
                      <a:pos x="105" y="168"/>
                    </a:cxn>
                  </a:cxnLst>
                  <a:rect l="0" t="0" r="r" b="b"/>
                  <a:pathLst>
                    <a:path w="120" h="196">
                      <a:moveTo>
                        <a:pt x="117" y="24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6"/>
                        <a:pt x="0" y="196"/>
                        <a:pt x="0" y="196"/>
                      </a:cubicBezTo>
                      <a:cubicBezTo>
                        <a:pt x="117" y="196"/>
                        <a:pt x="117" y="196"/>
                        <a:pt x="117" y="196"/>
                      </a:cubicBezTo>
                      <a:cubicBezTo>
                        <a:pt x="117" y="67"/>
                        <a:pt x="117" y="67"/>
                        <a:pt x="117" y="67"/>
                      </a:cubicBezTo>
                      <a:cubicBezTo>
                        <a:pt x="120" y="67"/>
                        <a:pt x="120" y="67"/>
                        <a:pt x="120" y="67"/>
                      </a:cubicBezTo>
                      <a:cubicBezTo>
                        <a:pt x="120" y="67"/>
                        <a:pt x="120" y="67"/>
                        <a:pt x="120" y="67"/>
                      </a:cubicBezTo>
                      <a:cubicBezTo>
                        <a:pt x="120" y="47"/>
                        <a:pt x="120" y="47"/>
                        <a:pt x="120" y="47"/>
                      </a:cubicBezTo>
                      <a:cubicBezTo>
                        <a:pt x="120" y="47"/>
                        <a:pt x="120" y="47"/>
                        <a:pt x="120" y="47"/>
                      </a:cubicBezTo>
                      <a:cubicBezTo>
                        <a:pt x="117" y="47"/>
                        <a:pt x="117" y="47"/>
                        <a:pt x="117" y="47"/>
                      </a:cubicBezTo>
                      <a:cubicBezTo>
                        <a:pt x="117" y="43"/>
                        <a:pt x="117" y="43"/>
                        <a:pt x="117" y="43"/>
                      </a:cubicBezTo>
                      <a:cubicBezTo>
                        <a:pt x="120" y="43"/>
                        <a:pt x="120" y="43"/>
                        <a:pt x="120" y="43"/>
                      </a:cubicBezTo>
                      <a:cubicBezTo>
                        <a:pt x="120" y="43"/>
                        <a:pt x="120" y="43"/>
                        <a:pt x="120" y="43"/>
                      </a:cubicBezTo>
                      <a:cubicBezTo>
                        <a:pt x="120" y="24"/>
                        <a:pt x="120" y="24"/>
                        <a:pt x="120" y="24"/>
                      </a:cubicBezTo>
                      <a:cubicBezTo>
                        <a:pt x="120" y="24"/>
                        <a:pt x="120" y="24"/>
                        <a:pt x="120" y="24"/>
                      </a:cubicBezTo>
                      <a:lnTo>
                        <a:pt x="117" y="24"/>
                      </a:lnTo>
                      <a:close/>
                      <a:moveTo>
                        <a:pt x="49" y="10"/>
                      </a:moveTo>
                      <a:cubicBezTo>
                        <a:pt x="68" y="10"/>
                        <a:pt x="68" y="10"/>
                        <a:pt x="68" y="10"/>
                      </a:cubicBezTo>
                      <a:cubicBezTo>
                        <a:pt x="68" y="16"/>
                        <a:pt x="68" y="16"/>
                        <a:pt x="68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lnTo>
                        <a:pt x="49" y="10"/>
                      </a:lnTo>
                      <a:close/>
                      <a:moveTo>
                        <a:pt x="58" y="190"/>
                      </a:moveTo>
                      <a:cubicBezTo>
                        <a:pt x="54" y="190"/>
                        <a:pt x="51" y="186"/>
                        <a:pt x="51" y="182"/>
                      </a:cubicBezTo>
                      <a:cubicBezTo>
                        <a:pt x="51" y="177"/>
                        <a:pt x="54" y="174"/>
                        <a:pt x="58" y="174"/>
                      </a:cubicBezTo>
                      <a:cubicBezTo>
                        <a:pt x="63" y="174"/>
                        <a:pt x="66" y="177"/>
                        <a:pt x="66" y="182"/>
                      </a:cubicBezTo>
                      <a:cubicBezTo>
                        <a:pt x="66" y="186"/>
                        <a:pt x="63" y="190"/>
                        <a:pt x="58" y="190"/>
                      </a:cubicBezTo>
                      <a:moveTo>
                        <a:pt x="105" y="168"/>
                      </a:moveTo>
                      <a:cubicBezTo>
                        <a:pt x="12" y="168"/>
                        <a:pt x="12" y="168"/>
                        <a:pt x="12" y="168"/>
                      </a:cubicBezTo>
                      <a:cubicBezTo>
                        <a:pt x="12" y="27"/>
                        <a:pt x="12" y="27"/>
                        <a:pt x="12" y="27"/>
                      </a:cubicBezTo>
                      <a:cubicBezTo>
                        <a:pt x="105" y="27"/>
                        <a:pt x="105" y="27"/>
                        <a:pt x="105" y="27"/>
                      </a:cubicBezTo>
                      <a:lnTo>
                        <a:pt x="105" y="16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20712DD8-31B5-9573-29F4-72913DFB7D0C}"/>
                    </a:ext>
                  </a:extLst>
                </p:cNvPr>
                <p:cNvSpPr/>
                <p:nvPr/>
              </p:nvSpPr>
              <p:spPr>
                <a:xfrm>
                  <a:off x="5245274" y="1107121"/>
                  <a:ext cx="207306" cy="20730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25400">
                  <a:solidFill>
                    <a:schemeClr val="bg1">
                      <a:lumMod val="75000"/>
                    </a:schemeClr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BEBD58C9-6D21-7824-0B55-91CA8A25BA36}"/>
                    </a:ext>
                  </a:extLst>
                </p:cNvPr>
                <p:cNvSpPr/>
                <p:nvPr/>
              </p:nvSpPr>
              <p:spPr>
                <a:xfrm>
                  <a:off x="4493268" y="2044543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FDC7AE5F-71A7-37D7-90CE-70374EA87AC5}"/>
                    </a:ext>
                  </a:extLst>
                </p:cNvPr>
                <p:cNvSpPr/>
                <p:nvPr/>
              </p:nvSpPr>
              <p:spPr>
                <a:xfrm>
                  <a:off x="4493268" y="2588773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703BA94B-37BA-203C-8330-68717800A849}"/>
                    </a:ext>
                  </a:extLst>
                </p:cNvPr>
                <p:cNvSpPr/>
                <p:nvPr/>
              </p:nvSpPr>
              <p:spPr>
                <a:xfrm>
                  <a:off x="5242784" y="3132322"/>
                  <a:ext cx="207306" cy="2073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53000">
                      <a:schemeClr val="bg2"/>
                    </a:gs>
                  </a:gsLst>
                  <a:lin ang="10800000" scaled="1"/>
                  <a:tileRect/>
                </a:gra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161" name="Gerade Verbindung mit Pfeil 182">
                  <a:extLst>
                    <a:ext uri="{FF2B5EF4-FFF2-40B4-BE49-F238E27FC236}">
                      <a16:creationId xmlns:a16="http://schemas.microsoft.com/office/drawing/2014/main" id="{3A47EE88-3A87-44F1-ED89-5282A80E07CF}"/>
                    </a:ext>
                  </a:extLst>
                </p:cNvPr>
                <p:cNvCxnSpPr>
                  <a:cxnSpLocks/>
                  <a:stCxn id="151" idx="4"/>
                  <a:endCxn id="168" idx="0"/>
                </p:cNvCxnSpPr>
                <p:nvPr/>
              </p:nvCxnSpPr>
              <p:spPr>
                <a:xfrm flipH="1">
                  <a:off x="4596921" y="1314427"/>
                  <a:ext cx="752006" cy="185886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Gerade Verbindung mit Pfeil 182">
                  <a:extLst>
                    <a:ext uri="{FF2B5EF4-FFF2-40B4-BE49-F238E27FC236}">
                      <a16:creationId xmlns:a16="http://schemas.microsoft.com/office/drawing/2014/main" id="{68EA8352-7B9E-A812-048A-71EB0A608ACE}"/>
                    </a:ext>
                  </a:extLst>
                </p:cNvPr>
                <p:cNvCxnSpPr>
                  <a:cxnSpLocks/>
                  <a:stCxn id="152" idx="4"/>
                  <a:endCxn id="155" idx="0"/>
                </p:cNvCxnSpPr>
                <p:nvPr/>
              </p:nvCxnSpPr>
              <p:spPr>
                <a:xfrm>
                  <a:off x="4596921" y="2251849"/>
                  <a:ext cx="0" cy="336924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Gerade Verbindung mit Pfeil 182">
                  <a:extLst>
                    <a:ext uri="{FF2B5EF4-FFF2-40B4-BE49-F238E27FC236}">
                      <a16:creationId xmlns:a16="http://schemas.microsoft.com/office/drawing/2014/main" id="{5711D2E6-D3B9-11FB-CDBB-F61B22D24571}"/>
                    </a:ext>
                  </a:extLst>
                </p:cNvPr>
                <p:cNvCxnSpPr>
                  <a:cxnSpLocks/>
                  <a:stCxn id="155" idx="4"/>
                  <a:endCxn id="249" idx="0"/>
                </p:cNvCxnSpPr>
                <p:nvPr/>
              </p:nvCxnSpPr>
              <p:spPr>
                <a:xfrm flipH="1">
                  <a:off x="4593712" y="2796079"/>
                  <a:ext cx="3209" cy="336243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Textfeld 52">
                  <a:extLst>
                    <a:ext uri="{FF2B5EF4-FFF2-40B4-BE49-F238E27FC236}">
                      <a16:creationId xmlns:a16="http://schemas.microsoft.com/office/drawing/2014/main" id="{6226C2CF-5B6B-87A3-03E6-6C252414647F}"/>
                    </a:ext>
                  </a:extLst>
                </p:cNvPr>
                <p:cNvSpPr txBox="1"/>
                <p:nvPr/>
              </p:nvSpPr>
              <p:spPr>
                <a:xfrm>
                  <a:off x="4567827" y="1757269"/>
                  <a:ext cx="977366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tIns="0" bIns="0" rtlCol="0">
                  <a:spAutoFit/>
                </a:bodyPr>
                <a:lstStyle>
                  <a:defPPr>
                    <a:defRPr lang="en-US"/>
                  </a:defPPr>
                  <a:lvl1pPr marL="49213" marR="0" lvl="0" indent="-49213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 kumimoji="0" sz="600" i="0" u="none" strike="noStrike" cap="none" spc="0" normalizeH="0" baseline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cs typeface="Intelo Regular"/>
                    </a:defRPr>
                  </a:lvl1pPr>
                </a:lstStyle>
                <a:p>
                  <a:r>
                    <a:rPr lang="en-GB" sz="500"/>
                    <a:t>Manual data pasting</a:t>
                  </a:r>
                </a:p>
                <a:p>
                  <a:r>
                    <a:rPr lang="en-GB" sz="500"/>
                    <a:t>Robot</a:t>
                  </a:r>
                </a:p>
                <a:p>
                  <a:r>
                    <a:rPr lang="en-GB" sz="500"/>
                    <a:t>API integration</a:t>
                  </a:r>
                </a:p>
              </p:txBody>
            </p: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2E830FCE-2657-CFF5-517E-A6F6363D27EA}"/>
                    </a:ext>
                  </a:extLst>
                </p:cNvPr>
                <p:cNvSpPr/>
                <p:nvPr/>
              </p:nvSpPr>
              <p:spPr>
                <a:xfrm>
                  <a:off x="4493268" y="1500313"/>
                  <a:ext cx="207306" cy="20730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25400">
                  <a:solidFill>
                    <a:schemeClr val="bg1">
                      <a:lumMod val="75000"/>
                    </a:schemeClr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169" name="Gerade Verbindung mit Pfeil 182">
                  <a:extLst>
                    <a:ext uri="{FF2B5EF4-FFF2-40B4-BE49-F238E27FC236}">
                      <a16:creationId xmlns:a16="http://schemas.microsoft.com/office/drawing/2014/main" id="{092CB8DE-C28D-C135-CEB7-0D1424AEC938}"/>
                    </a:ext>
                  </a:extLst>
                </p:cNvPr>
                <p:cNvCxnSpPr>
                  <a:cxnSpLocks/>
                  <a:stCxn id="168" idx="4"/>
                  <a:endCxn id="152" idx="0"/>
                </p:cNvCxnSpPr>
                <p:nvPr/>
              </p:nvCxnSpPr>
              <p:spPr>
                <a:xfrm>
                  <a:off x="4596921" y="1707619"/>
                  <a:ext cx="0" cy="336924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Gerade Verbindung mit Pfeil 182">
                  <a:extLst>
                    <a:ext uri="{FF2B5EF4-FFF2-40B4-BE49-F238E27FC236}">
                      <a16:creationId xmlns:a16="http://schemas.microsoft.com/office/drawing/2014/main" id="{0F22134C-8673-2615-244C-BDC5E26473E5}"/>
                    </a:ext>
                  </a:extLst>
                </p:cNvPr>
                <p:cNvCxnSpPr>
                  <a:cxnSpLocks/>
                  <a:stCxn id="158" idx="4"/>
                  <a:endCxn id="295" idx="0"/>
                </p:cNvCxnSpPr>
                <p:nvPr/>
              </p:nvCxnSpPr>
              <p:spPr>
                <a:xfrm>
                  <a:off x="5346437" y="3339628"/>
                  <a:ext cx="0" cy="344975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Gerade Verbindung mit Pfeil 182">
                  <a:extLst>
                    <a:ext uri="{FF2B5EF4-FFF2-40B4-BE49-F238E27FC236}">
                      <a16:creationId xmlns:a16="http://schemas.microsoft.com/office/drawing/2014/main" id="{ED15FC10-3C9F-2D5E-7025-064A5D76F367}"/>
                    </a:ext>
                  </a:extLst>
                </p:cNvPr>
                <p:cNvCxnSpPr>
                  <a:cxnSpLocks/>
                  <a:stCxn id="334" idx="4"/>
                  <a:endCxn id="335" idx="0"/>
                </p:cNvCxnSpPr>
                <p:nvPr/>
              </p:nvCxnSpPr>
              <p:spPr>
                <a:xfrm>
                  <a:off x="4601378" y="4428769"/>
                  <a:ext cx="0" cy="336924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id="{5012B434-A384-E820-FDAB-B1BDBF49EADD}"/>
                    </a:ext>
                  </a:extLst>
                </p:cNvPr>
                <p:cNvSpPr/>
                <p:nvPr/>
              </p:nvSpPr>
              <p:spPr>
                <a:xfrm>
                  <a:off x="4497725" y="4221463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2B510995-535C-7570-C62A-1CEC71F93FC7}"/>
                    </a:ext>
                  </a:extLst>
                </p:cNvPr>
                <p:cNvSpPr/>
                <p:nvPr/>
              </p:nvSpPr>
              <p:spPr>
                <a:xfrm>
                  <a:off x="4497725" y="4765693"/>
                  <a:ext cx="207306" cy="20730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25400">
                  <a:solidFill>
                    <a:schemeClr val="bg1">
                      <a:lumMod val="75000"/>
                    </a:schemeClr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15" name="Textfeld 52">
                  <a:extLst>
                    <a:ext uri="{FF2B5EF4-FFF2-40B4-BE49-F238E27FC236}">
                      <a16:creationId xmlns:a16="http://schemas.microsoft.com/office/drawing/2014/main" id="{3E1FE60A-3025-728D-00E8-C6EB5C04079C}"/>
                    </a:ext>
                  </a:extLst>
                </p:cNvPr>
                <p:cNvSpPr txBox="1"/>
                <p:nvPr/>
              </p:nvSpPr>
              <p:spPr>
                <a:xfrm>
                  <a:off x="4567827" y="4451489"/>
                  <a:ext cx="977366" cy="230832"/>
                </a:xfrm>
                <a:prstGeom prst="rect">
                  <a:avLst/>
                </a:prstGeom>
                <a:noFill/>
              </p:spPr>
              <p:txBody>
                <a:bodyPr wrap="square" tIns="0" bIns="0" rtlCol="0">
                  <a:spAutoFit/>
                </a:bodyPr>
                <a:lstStyle>
                  <a:defPPr>
                    <a:defRPr lang="en-US"/>
                  </a:defPPr>
                  <a:lvl1pPr marL="49213" marR="0" lvl="0" indent="-49213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 kumimoji="0" sz="600" i="0" u="none" strike="noStrike" cap="none" spc="0" normalizeH="0" baseline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cs typeface="Intelo Regular"/>
                    </a:defRPr>
                  </a:lvl1pPr>
                </a:lstStyle>
                <a:p>
                  <a:r>
                    <a:rPr lang="en-GB" sz="500"/>
                    <a:t>Manual data pasting</a:t>
                  </a:r>
                </a:p>
                <a:p>
                  <a:r>
                    <a:rPr lang="en-GB" sz="500"/>
                    <a:t>Robot</a:t>
                  </a:r>
                </a:p>
                <a:p>
                  <a:r>
                    <a:rPr lang="en-GB" sz="500"/>
                    <a:t>API integration</a:t>
                  </a:r>
                </a:p>
              </p:txBody>
            </p:sp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6FC0AE5B-A64A-43D8-EE80-A32EC3EDFC16}"/>
                    </a:ext>
                  </a:extLst>
                </p:cNvPr>
                <p:cNvSpPr/>
                <p:nvPr/>
              </p:nvSpPr>
              <p:spPr>
                <a:xfrm>
                  <a:off x="4490059" y="3132322"/>
                  <a:ext cx="207306" cy="2073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53000">
                      <a:schemeClr val="bg2"/>
                    </a:gs>
                  </a:gsLst>
                  <a:lin ang="0" scaled="1"/>
                  <a:tileRect/>
                </a:gra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250" name="Gerade Verbindung mit Pfeil 182">
                  <a:extLst>
                    <a:ext uri="{FF2B5EF4-FFF2-40B4-BE49-F238E27FC236}">
                      <a16:creationId xmlns:a16="http://schemas.microsoft.com/office/drawing/2014/main" id="{C4BD28A5-1BE6-BC76-C2FE-6AF01F224315}"/>
                    </a:ext>
                  </a:extLst>
                </p:cNvPr>
                <p:cNvCxnSpPr>
                  <a:cxnSpLocks/>
                  <a:stCxn id="249" idx="6"/>
                  <a:endCxn id="158" idx="2"/>
                </p:cNvCxnSpPr>
                <p:nvPr/>
              </p:nvCxnSpPr>
              <p:spPr>
                <a:xfrm>
                  <a:off x="4697365" y="3235975"/>
                  <a:ext cx="545419" cy="0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B6DD9A4D-CCE6-F317-5AD6-FFF01C7DE33F}"/>
                </a:ext>
              </a:extLst>
            </p:cNvPr>
            <p:cNvSpPr/>
            <p:nvPr/>
          </p:nvSpPr>
          <p:spPr>
            <a:xfrm>
              <a:off x="5242784" y="3684603"/>
              <a:ext cx="207306" cy="20730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prstDash val="solid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01" name="Gerade Verbindung mit Pfeil 182">
              <a:extLst>
                <a:ext uri="{FF2B5EF4-FFF2-40B4-BE49-F238E27FC236}">
                  <a16:creationId xmlns:a16="http://schemas.microsoft.com/office/drawing/2014/main" id="{E99A5BCC-23CD-8A94-F929-7630689430CE}"/>
                </a:ext>
              </a:extLst>
            </p:cNvPr>
            <p:cNvCxnSpPr>
              <a:cxnSpLocks/>
              <a:stCxn id="295" idx="4"/>
              <a:endCxn id="334" idx="7"/>
            </p:cNvCxnSpPr>
            <p:nvPr/>
          </p:nvCxnSpPr>
          <p:spPr>
            <a:xfrm flipH="1">
              <a:off x="4674672" y="3891909"/>
              <a:ext cx="671765" cy="359913"/>
            </a:xfrm>
            <a:prstGeom prst="straightConnector1">
              <a:avLst/>
            </a:prstGeom>
            <a:ln w="12700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012B175D-FCC3-1E1B-9620-5DF6A4B97593}"/>
              </a:ext>
            </a:extLst>
          </p:cNvPr>
          <p:cNvGrpSpPr/>
          <p:nvPr/>
        </p:nvGrpSpPr>
        <p:grpSpPr>
          <a:xfrm>
            <a:off x="5463367" y="613386"/>
            <a:ext cx="1273682" cy="4408267"/>
            <a:chOff x="5463367" y="613386"/>
            <a:chExt cx="1273682" cy="4408267"/>
          </a:xfrm>
        </p:grpSpPr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987B400C-4787-1418-D18D-4F7A3D7FE6A4}"/>
                </a:ext>
              </a:extLst>
            </p:cNvPr>
            <p:cNvGrpSpPr/>
            <p:nvPr/>
          </p:nvGrpSpPr>
          <p:grpSpPr>
            <a:xfrm>
              <a:off x="5463367" y="613386"/>
              <a:ext cx="1273682" cy="4408267"/>
              <a:chOff x="5463367" y="613386"/>
              <a:chExt cx="1273682" cy="4408267"/>
            </a:xfrm>
          </p:grpSpPr>
          <p:sp>
            <p:nvSpPr>
              <p:cNvPr id="273" name="Textfeld 52">
                <a:extLst>
                  <a:ext uri="{FF2B5EF4-FFF2-40B4-BE49-F238E27FC236}">
                    <a16:creationId xmlns:a16="http://schemas.microsoft.com/office/drawing/2014/main" id="{B2AADE6B-4D70-0812-1639-500E6AA00975}"/>
                  </a:ext>
                </a:extLst>
              </p:cNvPr>
              <p:cNvSpPr txBox="1"/>
              <p:nvPr/>
            </p:nvSpPr>
            <p:spPr>
              <a:xfrm>
                <a:off x="5549556" y="613386"/>
                <a:ext cx="104266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GB" sz="800" b="1">
                    <a:latin typeface="Intelo" pitchFamily="2" charset="77"/>
                    <a:cs typeface="Intelo Regular"/>
                  </a:rPr>
                  <a:t>Hybrid B</a:t>
                </a:r>
                <a:endParaRPr lang="en-GB" sz="600" b="1">
                  <a:latin typeface="Intelo" pitchFamily="2" charset="77"/>
                  <a:cs typeface="Intelo Regular"/>
                </a:endParaRPr>
              </a:p>
            </p:txBody>
          </p:sp>
          <p:grpSp>
            <p:nvGrpSpPr>
              <p:cNvPr id="61" name="Gruppieren 60">
                <a:extLst>
                  <a:ext uri="{FF2B5EF4-FFF2-40B4-BE49-F238E27FC236}">
                    <a16:creationId xmlns:a16="http://schemas.microsoft.com/office/drawing/2014/main" id="{D4EED09C-25E6-AA1B-DBCD-B35740342BD5}"/>
                  </a:ext>
                </a:extLst>
              </p:cNvPr>
              <p:cNvGrpSpPr/>
              <p:nvPr/>
            </p:nvGrpSpPr>
            <p:grpSpPr>
              <a:xfrm>
                <a:off x="5463367" y="832557"/>
                <a:ext cx="1273682" cy="4189096"/>
                <a:chOff x="5463367" y="832557"/>
                <a:chExt cx="1273682" cy="4189096"/>
              </a:xfrm>
            </p:grpSpPr>
            <p:cxnSp>
              <p:nvCxnSpPr>
                <p:cNvPr id="274" name="Gerade Verbindung 273">
                  <a:extLst>
                    <a:ext uri="{FF2B5EF4-FFF2-40B4-BE49-F238E27FC236}">
                      <a16:creationId xmlns:a16="http://schemas.microsoft.com/office/drawing/2014/main" id="{111FC879-CB41-97C6-A51B-AF152E22A1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623867" y="832557"/>
                  <a:ext cx="94847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76" name="Textfeld 52">
                  <a:extLst>
                    <a:ext uri="{FF2B5EF4-FFF2-40B4-BE49-F238E27FC236}">
                      <a16:creationId xmlns:a16="http://schemas.microsoft.com/office/drawing/2014/main" id="{AE615CC7-1EAA-2223-DC35-AC164A53A5F3}"/>
                    </a:ext>
                  </a:extLst>
                </p:cNvPr>
                <p:cNvSpPr txBox="1"/>
                <p:nvPr/>
              </p:nvSpPr>
              <p:spPr>
                <a:xfrm>
                  <a:off x="5549556" y="866682"/>
                  <a:ext cx="118749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lang="en-GB" sz="800">
                      <a:solidFill>
                        <a:srgbClr val="1D120F"/>
                      </a:solidFill>
                      <a:latin typeface="Intelo" pitchFamily="2" charset="77"/>
                      <a:cs typeface="Intelo Regular"/>
                    </a:rPr>
                    <a:t>Insurer</a:t>
                  </a:r>
                  <a:endParaRPr kumimoji="0" lang="en-GB" sz="600" i="0" u="none" strike="noStrike" kern="1200" cap="none" spc="0" normalizeH="0" baseline="0" noProof="0">
                    <a:ln>
                      <a:noFill/>
                    </a:ln>
                    <a:solidFill>
                      <a:srgbClr val="1D120F"/>
                    </a:solidFill>
                    <a:effectLst/>
                    <a:uLnTx/>
                    <a:uFillTx/>
                    <a:latin typeface="Intelo" pitchFamily="2" charset="77"/>
                    <a:ea typeface="+mn-ea"/>
                    <a:cs typeface="Intelo Regular"/>
                  </a:endParaRPr>
                </a:p>
              </p:txBody>
            </p:sp>
            <p:sp>
              <p:nvSpPr>
                <p:cNvPr id="278" name="Textfeld 52">
                  <a:extLst>
                    <a:ext uri="{FF2B5EF4-FFF2-40B4-BE49-F238E27FC236}">
                      <a16:creationId xmlns:a16="http://schemas.microsoft.com/office/drawing/2014/main" id="{4D0DC64F-C16C-A095-2724-E2BC38214F82}"/>
                    </a:ext>
                  </a:extLst>
                </p:cNvPr>
                <p:cNvSpPr txBox="1"/>
                <p:nvPr/>
              </p:nvSpPr>
              <p:spPr>
                <a:xfrm>
                  <a:off x="6062363" y="868447"/>
                  <a:ext cx="59634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0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ea typeface="+mn-ea"/>
                      <a:cs typeface="Intelo Regular"/>
                    </a:rPr>
                    <a:t>Insured</a:t>
                  </a:r>
                  <a:endParaRPr kumimoji="0" lang="en-GB" sz="600" i="0" u="none" strike="noStrike" kern="1200" cap="none" spc="0" normalizeH="0" baseline="0" noProof="0">
                    <a:ln>
                      <a:noFill/>
                    </a:ln>
                    <a:solidFill>
                      <a:srgbClr val="1D120F"/>
                    </a:solidFill>
                    <a:effectLst/>
                    <a:uLnTx/>
                    <a:uFillTx/>
                    <a:latin typeface="Intelo" pitchFamily="2" charset="77"/>
                    <a:ea typeface="+mn-ea"/>
                    <a:cs typeface="Intelo Regular"/>
                  </a:endParaRPr>
                </a:p>
              </p:txBody>
            </p:sp>
            <p:cxnSp>
              <p:nvCxnSpPr>
                <p:cNvPr id="279" name="Gerade Verbindung 278">
                  <a:extLst>
                    <a:ext uri="{FF2B5EF4-FFF2-40B4-BE49-F238E27FC236}">
                      <a16:creationId xmlns:a16="http://schemas.microsoft.com/office/drawing/2014/main" id="{FCA0F09B-3BE0-17E2-496D-3F6DBC6D53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00544" y="1368098"/>
                  <a:ext cx="0" cy="365355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81" name="Textfeld 52">
                  <a:extLst>
                    <a:ext uri="{FF2B5EF4-FFF2-40B4-BE49-F238E27FC236}">
                      <a16:creationId xmlns:a16="http://schemas.microsoft.com/office/drawing/2014/main" id="{6B8C8F54-930D-8CF1-A427-94080B6ACCAD}"/>
                    </a:ext>
                  </a:extLst>
                </p:cNvPr>
                <p:cNvSpPr txBox="1"/>
                <p:nvPr/>
              </p:nvSpPr>
              <p:spPr>
                <a:xfrm>
                  <a:off x="5463367" y="2602895"/>
                  <a:ext cx="760177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GB" sz="600" b="1">
                      <a:solidFill>
                        <a:srgbClr val="1D120F"/>
                      </a:solidFill>
                      <a:latin typeface="Intelo" pitchFamily="2" charset="77"/>
                      <a:cs typeface="Intelo Regular"/>
                    </a:rPr>
                    <a:t>unique link</a:t>
                  </a:r>
                </a:p>
              </p:txBody>
            </p:sp>
            <p:sp>
              <p:nvSpPr>
                <p:cNvPr id="282" name="Freeform 31">
                  <a:extLst>
                    <a:ext uri="{FF2B5EF4-FFF2-40B4-BE49-F238E27FC236}">
                      <a16:creationId xmlns:a16="http://schemas.microsoft.com/office/drawing/2014/main" id="{FA90663C-24E9-CBAA-9B62-ADC58AE633F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67521" y="2568182"/>
                  <a:ext cx="155951" cy="254093"/>
                </a:xfrm>
                <a:custGeom>
                  <a:avLst/>
                  <a:gdLst/>
                  <a:ahLst/>
                  <a:cxnLst>
                    <a:cxn ang="0">
                      <a:pos x="117" y="24"/>
                    </a:cxn>
                    <a:cxn ang="0">
                      <a:pos x="117" y="0"/>
                    </a:cxn>
                    <a:cxn ang="0">
                      <a:pos x="0" y="0"/>
                    </a:cxn>
                    <a:cxn ang="0">
                      <a:pos x="0" y="196"/>
                    </a:cxn>
                    <a:cxn ang="0">
                      <a:pos x="117" y="196"/>
                    </a:cxn>
                    <a:cxn ang="0">
                      <a:pos x="117" y="67"/>
                    </a:cxn>
                    <a:cxn ang="0">
                      <a:pos x="120" y="67"/>
                    </a:cxn>
                    <a:cxn ang="0">
                      <a:pos x="120" y="67"/>
                    </a:cxn>
                    <a:cxn ang="0">
                      <a:pos x="120" y="47"/>
                    </a:cxn>
                    <a:cxn ang="0">
                      <a:pos x="120" y="47"/>
                    </a:cxn>
                    <a:cxn ang="0">
                      <a:pos x="117" y="47"/>
                    </a:cxn>
                    <a:cxn ang="0">
                      <a:pos x="117" y="43"/>
                    </a:cxn>
                    <a:cxn ang="0">
                      <a:pos x="120" y="43"/>
                    </a:cxn>
                    <a:cxn ang="0">
                      <a:pos x="120" y="43"/>
                    </a:cxn>
                    <a:cxn ang="0">
                      <a:pos x="120" y="24"/>
                    </a:cxn>
                    <a:cxn ang="0">
                      <a:pos x="120" y="24"/>
                    </a:cxn>
                    <a:cxn ang="0">
                      <a:pos x="117" y="24"/>
                    </a:cxn>
                    <a:cxn ang="0">
                      <a:pos x="49" y="10"/>
                    </a:cxn>
                    <a:cxn ang="0">
                      <a:pos x="68" y="10"/>
                    </a:cxn>
                    <a:cxn ang="0">
                      <a:pos x="68" y="16"/>
                    </a:cxn>
                    <a:cxn ang="0">
                      <a:pos x="49" y="16"/>
                    </a:cxn>
                    <a:cxn ang="0">
                      <a:pos x="49" y="10"/>
                    </a:cxn>
                    <a:cxn ang="0">
                      <a:pos x="58" y="190"/>
                    </a:cxn>
                    <a:cxn ang="0">
                      <a:pos x="51" y="182"/>
                    </a:cxn>
                    <a:cxn ang="0">
                      <a:pos x="58" y="174"/>
                    </a:cxn>
                    <a:cxn ang="0">
                      <a:pos x="66" y="182"/>
                    </a:cxn>
                    <a:cxn ang="0">
                      <a:pos x="58" y="190"/>
                    </a:cxn>
                    <a:cxn ang="0">
                      <a:pos x="105" y="168"/>
                    </a:cxn>
                    <a:cxn ang="0">
                      <a:pos x="12" y="168"/>
                    </a:cxn>
                    <a:cxn ang="0">
                      <a:pos x="12" y="27"/>
                    </a:cxn>
                    <a:cxn ang="0">
                      <a:pos x="105" y="27"/>
                    </a:cxn>
                    <a:cxn ang="0">
                      <a:pos x="105" y="168"/>
                    </a:cxn>
                  </a:cxnLst>
                  <a:rect l="0" t="0" r="r" b="b"/>
                  <a:pathLst>
                    <a:path w="120" h="196">
                      <a:moveTo>
                        <a:pt x="117" y="24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6"/>
                        <a:pt x="0" y="196"/>
                        <a:pt x="0" y="196"/>
                      </a:cubicBezTo>
                      <a:cubicBezTo>
                        <a:pt x="117" y="196"/>
                        <a:pt x="117" y="196"/>
                        <a:pt x="117" y="196"/>
                      </a:cubicBezTo>
                      <a:cubicBezTo>
                        <a:pt x="117" y="67"/>
                        <a:pt x="117" y="67"/>
                        <a:pt x="117" y="67"/>
                      </a:cubicBezTo>
                      <a:cubicBezTo>
                        <a:pt x="120" y="67"/>
                        <a:pt x="120" y="67"/>
                        <a:pt x="120" y="67"/>
                      </a:cubicBezTo>
                      <a:cubicBezTo>
                        <a:pt x="120" y="67"/>
                        <a:pt x="120" y="67"/>
                        <a:pt x="120" y="67"/>
                      </a:cubicBezTo>
                      <a:cubicBezTo>
                        <a:pt x="120" y="47"/>
                        <a:pt x="120" y="47"/>
                        <a:pt x="120" y="47"/>
                      </a:cubicBezTo>
                      <a:cubicBezTo>
                        <a:pt x="120" y="47"/>
                        <a:pt x="120" y="47"/>
                        <a:pt x="120" y="47"/>
                      </a:cubicBezTo>
                      <a:cubicBezTo>
                        <a:pt x="117" y="47"/>
                        <a:pt x="117" y="47"/>
                        <a:pt x="117" y="47"/>
                      </a:cubicBezTo>
                      <a:cubicBezTo>
                        <a:pt x="117" y="43"/>
                        <a:pt x="117" y="43"/>
                        <a:pt x="117" y="43"/>
                      </a:cubicBezTo>
                      <a:cubicBezTo>
                        <a:pt x="120" y="43"/>
                        <a:pt x="120" y="43"/>
                        <a:pt x="120" y="43"/>
                      </a:cubicBezTo>
                      <a:cubicBezTo>
                        <a:pt x="120" y="43"/>
                        <a:pt x="120" y="43"/>
                        <a:pt x="120" y="43"/>
                      </a:cubicBezTo>
                      <a:cubicBezTo>
                        <a:pt x="120" y="24"/>
                        <a:pt x="120" y="24"/>
                        <a:pt x="120" y="24"/>
                      </a:cubicBezTo>
                      <a:cubicBezTo>
                        <a:pt x="120" y="24"/>
                        <a:pt x="120" y="24"/>
                        <a:pt x="120" y="24"/>
                      </a:cubicBezTo>
                      <a:lnTo>
                        <a:pt x="117" y="24"/>
                      </a:lnTo>
                      <a:close/>
                      <a:moveTo>
                        <a:pt x="49" y="10"/>
                      </a:moveTo>
                      <a:cubicBezTo>
                        <a:pt x="68" y="10"/>
                        <a:pt x="68" y="10"/>
                        <a:pt x="68" y="10"/>
                      </a:cubicBezTo>
                      <a:cubicBezTo>
                        <a:pt x="68" y="16"/>
                        <a:pt x="68" y="16"/>
                        <a:pt x="68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lnTo>
                        <a:pt x="49" y="10"/>
                      </a:lnTo>
                      <a:close/>
                      <a:moveTo>
                        <a:pt x="58" y="190"/>
                      </a:moveTo>
                      <a:cubicBezTo>
                        <a:pt x="54" y="190"/>
                        <a:pt x="51" y="186"/>
                        <a:pt x="51" y="182"/>
                      </a:cubicBezTo>
                      <a:cubicBezTo>
                        <a:pt x="51" y="177"/>
                        <a:pt x="54" y="174"/>
                        <a:pt x="58" y="174"/>
                      </a:cubicBezTo>
                      <a:cubicBezTo>
                        <a:pt x="63" y="174"/>
                        <a:pt x="66" y="177"/>
                        <a:pt x="66" y="182"/>
                      </a:cubicBezTo>
                      <a:cubicBezTo>
                        <a:pt x="66" y="186"/>
                        <a:pt x="63" y="190"/>
                        <a:pt x="58" y="190"/>
                      </a:cubicBezTo>
                      <a:moveTo>
                        <a:pt x="105" y="168"/>
                      </a:moveTo>
                      <a:cubicBezTo>
                        <a:pt x="12" y="168"/>
                        <a:pt x="12" y="168"/>
                        <a:pt x="12" y="168"/>
                      </a:cubicBezTo>
                      <a:cubicBezTo>
                        <a:pt x="12" y="27"/>
                        <a:pt x="12" y="27"/>
                        <a:pt x="12" y="27"/>
                      </a:cubicBezTo>
                      <a:cubicBezTo>
                        <a:pt x="105" y="27"/>
                        <a:pt x="105" y="27"/>
                        <a:pt x="105" y="27"/>
                      </a:cubicBezTo>
                      <a:lnTo>
                        <a:pt x="105" y="16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9C73215B-8351-C185-F9F1-B06875F34F7B}"/>
                    </a:ext>
                  </a:extLst>
                </p:cNvPr>
                <p:cNvSpPr/>
                <p:nvPr/>
              </p:nvSpPr>
              <p:spPr>
                <a:xfrm>
                  <a:off x="6387408" y="1107121"/>
                  <a:ext cx="207306" cy="20730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25400">
                  <a:solidFill>
                    <a:schemeClr val="bg1">
                      <a:lumMod val="75000"/>
                    </a:schemeClr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29DA1C30-4357-50AC-026C-6B6CB1213D7C}"/>
                    </a:ext>
                  </a:extLst>
                </p:cNvPr>
                <p:cNvSpPr/>
                <p:nvPr/>
              </p:nvSpPr>
              <p:spPr>
                <a:xfrm>
                  <a:off x="5635402" y="2044543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678078C9-D766-3876-063D-438F3EDA9317}"/>
                    </a:ext>
                  </a:extLst>
                </p:cNvPr>
                <p:cNvSpPr/>
                <p:nvPr/>
              </p:nvSpPr>
              <p:spPr>
                <a:xfrm>
                  <a:off x="6394004" y="2588773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9" name="Oval 288">
                  <a:extLst>
                    <a:ext uri="{FF2B5EF4-FFF2-40B4-BE49-F238E27FC236}">
                      <a16:creationId xmlns:a16="http://schemas.microsoft.com/office/drawing/2014/main" id="{C0B8BCCC-5F2C-27D1-82EA-70701C07FEE8}"/>
                    </a:ext>
                  </a:extLst>
                </p:cNvPr>
                <p:cNvSpPr/>
                <p:nvPr/>
              </p:nvSpPr>
              <p:spPr>
                <a:xfrm>
                  <a:off x="6394004" y="3133003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A82945C8-483D-CD84-9662-80C05292E5E9}"/>
                    </a:ext>
                  </a:extLst>
                </p:cNvPr>
                <p:cNvSpPr/>
                <p:nvPr/>
              </p:nvSpPr>
              <p:spPr>
                <a:xfrm>
                  <a:off x="6394004" y="3677233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292" name="Gerade Verbindung mit Pfeil 182">
                  <a:extLst>
                    <a:ext uri="{FF2B5EF4-FFF2-40B4-BE49-F238E27FC236}">
                      <a16:creationId xmlns:a16="http://schemas.microsoft.com/office/drawing/2014/main" id="{F0864C1D-A658-14C9-DF80-A9EA197DFF7A}"/>
                    </a:ext>
                  </a:extLst>
                </p:cNvPr>
                <p:cNvCxnSpPr>
                  <a:cxnSpLocks/>
                  <a:stCxn id="286" idx="4"/>
                  <a:endCxn id="298" idx="0"/>
                </p:cNvCxnSpPr>
                <p:nvPr/>
              </p:nvCxnSpPr>
              <p:spPr>
                <a:xfrm flipH="1">
                  <a:off x="5739055" y="1314427"/>
                  <a:ext cx="752006" cy="185886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Gerade Verbindung mit Pfeil 182">
                  <a:extLst>
                    <a:ext uri="{FF2B5EF4-FFF2-40B4-BE49-F238E27FC236}">
                      <a16:creationId xmlns:a16="http://schemas.microsoft.com/office/drawing/2014/main" id="{62802150-AD37-DB7B-5D5B-D6F3C274718A}"/>
                    </a:ext>
                  </a:extLst>
                </p:cNvPr>
                <p:cNvCxnSpPr>
                  <a:cxnSpLocks/>
                  <a:stCxn id="287" idx="4"/>
                  <a:endCxn id="288" idx="0"/>
                </p:cNvCxnSpPr>
                <p:nvPr/>
              </p:nvCxnSpPr>
              <p:spPr>
                <a:xfrm>
                  <a:off x="5739055" y="2251849"/>
                  <a:ext cx="758602" cy="336924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Gerade Verbindung mit Pfeil 182">
                  <a:extLst>
                    <a:ext uri="{FF2B5EF4-FFF2-40B4-BE49-F238E27FC236}">
                      <a16:creationId xmlns:a16="http://schemas.microsoft.com/office/drawing/2014/main" id="{C8B38302-1FB6-29E6-4C9D-E5E26CD09708}"/>
                    </a:ext>
                  </a:extLst>
                </p:cNvPr>
                <p:cNvCxnSpPr>
                  <a:cxnSpLocks/>
                  <a:stCxn id="288" idx="4"/>
                  <a:endCxn id="289" idx="0"/>
                </p:cNvCxnSpPr>
                <p:nvPr/>
              </p:nvCxnSpPr>
              <p:spPr>
                <a:xfrm>
                  <a:off x="6497657" y="2796079"/>
                  <a:ext cx="0" cy="336924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Gerade Verbindung mit Pfeil 182">
                  <a:extLst>
                    <a:ext uri="{FF2B5EF4-FFF2-40B4-BE49-F238E27FC236}">
                      <a16:creationId xmlns:a16="http://schemas.microsoft.com/office/drawing/2014/main" id="{724535FA-1609-E73A-CF57-057EC1ECD3C4}"/>
                    </a:ext>
                  </a:extLst>
                </p:cNvPr>
                <p:cNvCxnSpPr>
                  <a:cxnSpLocks/>
                  <a:stCxn id="289" idx="4"/>
                  <a:endCxn id="291" idx="0"/>
                </p:cNvCxnSpPr>
                <p:nvPr/>
              </p:nvCxnSpPr>
              <p:spPr>
                <a:xfrm>
                  <a:off x="6497657" y="3340309"/>
                  <a:ext cx="0" cy="336924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7" name="Textfeld 52">
                  <a:extLst>
                    <a:ext uri="{FF2B5EF4-FFF2-40B4-BE49-F238E27FC236}">
                      <a16:creationId xmlns:a16="http://schemas.microsoft.com/office/drawing/2014/main" id="{16D41C87-6CAA-3FE0-EB23-72F80F3E787C}"/>
                    </a:ext>
                  </a:extLst>
                </p:cNvPr>
                <p:cNvSpPr txBox="1"/>
                <p:nvPr/>
              </p:nvSpPr>
              <p:spPr>
                <a:xfrm>
                  <a:off x="5698599" y="1757269"/>
                  <a:ext cx="977366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tIns="0" bIns="0" rtlCol="0">
                  <a:spAutoFit/>
                </a:bodyPr>
                <a:lstStyle>
                  <a:defPPr>
                    <a:defRPr lang="en-US"/>
                  </a:defPPr>
                  <a:lvl1pPr marL="49213" marR="0" lvl="0" indent="-49213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 kumimoji="0" sz="600" i="0" u="none" strike="noStrike" cap="none" spc="0" normalizeH="0" baseline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cs typeface="Intelo Regular"/>
                    </a:defRPr>
                  </a:lvl1pPr>
                </a:lstStyle>
                <a:p>
                  <a:r>
                    <a:rPr lang="en-GB" sz="500"/>
                    <a:t>Manual data pasting</a:t>
                  </a:r>
                </a:p>
                <a:p>
                  <a:r>
                    <a:rPr lang="en-GB" sz="500"/>
                    <a:t>Robot</a:t>
                  </a:r>
                </a:p>
                <a:p>
                  <a:r>
                    <a:rPr lang="en-GB" sz="500"/>
                    <a:t>API integration</a:t>
                  </a:r>
                </a:p>
              </p:txBody>
            </p:sp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497A151A-2C55-7F51-E758-81AE3699F5EC}"/>
                    </a:ext>
                  </a:extLst>
                </p:cNvPr>
                <p:cNvSpPr/>
                <p:nvPr/>
              </p:nvSpPr>
              <p:spPr>
                <a:xfrm>
                  <a:off x="5635402" y="1500313"/>
                  <a:ext cx="207306" cy="20730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25400">
                  <a:solidFill>
                    <a:schemeClr val="bg1">
                      <a:lumMod val="75000"/>
                    </a:schemeClr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299" name="Gerade Verbindung mit Pfeil 182">
                  <a:extLst>
                    <a:ext uri="{FF2B5EF4-FFF2-40B4-BE49-F238E27FC236}">
                      <a16:creationId xmlns:a16="http://schemas.microsoft.com/office/drawing/2014/main" id="{46719519-6369-5B6F-857F-1F36C0438779}"/>
                    </a:ext>
                  </a:extLst>
                </p:cNvPr>
                <p:cNvCxnSpPr>
                  <a:cxnSpLocks/>
                  <a:stCxn id="298" idx="4"/>
                  <a:endCxn id="287" idx="0"/>
                </p:cNvCxnSpPr>
                <p:nvPr/>
              </p:nvCxnSpPr>
              <p:spPr>
                <a:xfrm>
                  <a:off x="5739055" y="1707619"/>
                  <a:ext cx="0" cy="336924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Gerade Verbindung mit Pfeil 182">
                  <a:extLst>
                    <a:ext uri="{FF2B5EF4-FFF2-40B4-BE49-F238E27FC236}">
                      <a16:creationId xmlns:a16="http://schemas.microsoft.com/office/drawing/2014/main" id="{44B20204-2D48-E4B0-B318-BB0A543AA206}"/>
                    </a:ext>
                  </a:extLst>
                </p:cNvPr>
                <p:cNvCxnSpPr>
                  <a:cxnSpLocks/>
                  <a:stCxn id="291" idx="4"/>
                  <a:endCxn id="311" idx="0"/>
                </p:cNvCxnSpPr>
                <p:nvPr/>
              </p:nvCxnSpPr>
              <p:spPr>
                <a:xfrm flipH="1">
                  <a:off x="5739055" y="3884539"/>
                  <a:ext cx="758602" cy="336924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Gerade Verbindung mit Pfeil 182">
                  <a:extLst>
                    <a:ext uri="{FF2B5EF4-FFF2-40B4-BE49-F238E27FC236}">
                      <a16:creationId xmlns:a16="http://schemas.microsoft.com/office/drawing/2014/main" id="{00C088CA-B283-DD19-29A6-0C063A705306}"/>
                    </a:ext>
                  </a:extLst>
                </p:cNvPr>
                <p:cNvCxnSpPr>
                  <a:cxnSpLocks/>
                  <a:stCxn id="311" idx="4"/>
                  <a:endCxn id="319" idx="0"/>
                </p:cNvCxnSpPr>
                <p:nvPr/>
              </p:nvCxnSpPr>
              <p:spPr>
                <a:xfrm>
                  <a:off x="5739055" y="4428769"/>
                  <a:ext cx="0" cy="317664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320B91DB-8CC1-1FDC-3298-96D446EC5FA9}"/>
                    </a:ext>
                  </a:extLst>
                </p:cNvPr>
                <p:cNvSpPr/>
                <p:nvPr/>
              </p:nvSpPr>
              <p:spPr>
                <a:xfrm>
                  <a:off x="5635402" y="4221463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DEEAC5D5-1450-D674-490C-D88A7D1C1338}"/>
                    </a:ext>
                  </a:extLst>
                </p:cNvPr>
                <p:cNvSpPr/>
                <p:nvPr/>
              </p:nvSpPr>
              <p:spPr>
                <a:xfrm>
                  <a:off x="5635402" y="4746433"/>
                  <a:ext cx="207306" cy="20730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25400">
                  <a:solidFill>
                    <a:schemeClr val="bg1">
                      <a:lumMod val="75000"/>
                    </a:schemeClr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18" name="Textfeld 52">
                  <a:extLst>
                    <a:ext uri="{FF2B5EF4-FFF2-40B4-BE49-F238E27FC236}">
                      <a16:creationId xmlns:a16="http://schemas.microsoft.com/office/drawing/2014/main" id="{349D27CE-3E54-E20E-0871-2ECD8692D8DE}"/>
                    </a:ext>
                  </a:extLst>
                </p:cNvPr>
                <p:cNvSpPr txBox="1"/>
                <p:nvPr/>
              </p:nvSpPr>
              <p:spPr>
                <a:xfrm>
                  <a:off x="5698599" y="4451489"/>
                  <a:ext cx="977366" cy="230832"/>
                </a:xfrm>
                <a:prstGeom prst="rect">
                  <a:avLst/>
                </a:prstGeom>
                <a:noFill/>
              </p:spPr>
              <p:txBody>
                <a:bodyPr wrap="square" tIns="0" bIns="0" rtlCol="0">
                  <a:spAutoFit/>
                </a:bodyPr>
                <a:lstStyle>
                  <a:defPPr>
                    <a:defRPr lang="en-US"/>
                  </a:defPPr>
                  <a:lvl1pPr marL="49213" marR="0" lvl="0" indent="-49213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 kumimoji="0" sz="600" i="0" u="none" strike="noStrike" cap="none" spc="0" normalizeH="0" baseline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cs typeface="Intelo Regular"/>
                    </a:defRPr>
                  </a:lvl1pPr>
                </a:lstStyle>
                <a:p>
                  <a:r>
                    <a:rPr lang="en-GB" sz="500"/>
                    <a:t>Manual data pasting</a:t>
                  </a:r>
                </a:p>
                <a:p>
                  <a:r>
                    <a:rPr lang="en-GB" sz="500"/>
                    <a:t>Robot</a:t>
                  </a:r>
                </a:p>
                <a:p>
                  <a:r>
                    <a:rPr lang="en-GB" sz="500"/>
                    <a:t>API integration</a:t>
                  </a:r>
                </a:p>
              </p:txBody>
            </p:sp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71F0FD6B-03CE-AC83-E4C6-79C0DDD8EB79}"/>
                    </a:ext>
                  </a:extLst>
                </p:cNvPr>
                <p:cNvSpPr/>
                <p:nvPr/>
              </p:nvSpPr>
              <p:spPr>
                <a:xfrm>
                  <a:off x="5623867" y="3129210"/>
                  <a:ext cx="207306" cy="207306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  <a:prstDash val="dash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252" name="Gerade Verbindung mit Pfeil 182">
                  <a:extLst>
                    <a:ext uri="{FF2B5EF4-FFF2-40B4-BE49-F238E27FC236}">
                      <a16:creationId xmlns:a16="http://schemas.microsoft.com/office/drawing/2014/main" id="{DF508C9A-A25F-6EAE-CECE-06CDE14365D2}"/>
                    </a:ext>
                  </a:extLst>
                </p:cNvPr>
                <p:cNvCxnSpPr>
                  <a:cxnSpLocks/>
                  <a:stCxn id="251" idx="7"/>
                  <a:endCxn id="288" idx="4"/>
                </p:cNvCxnSpPr>
                <p:nvPr/>
              </p:nvCxnSpPr>
              <p:spPr>
                <a:xfrm flipV="1">
                  <a:off x="5800814" y="2796079"/>
                  <a:ext cx="696843" cy="363490"/>
                </a:xfrm>
                <a:prstGeom prst="straightConnector1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  <a:prstDash val="dash"/>
                  <a:headEnd type="triangle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Gerade Verbindung mit Pfeil 182">
                  <a:extLst>
                    <a:ext uri="{FF2B5EF4-FFF2-40B4-BE49-F238E27FC236}">
                      <a16:creationId xmlns:a16="http://schemas.microsoft.com/office/drawing/2014/main" id="{99071E49-454A-5366-2C21-D1B497E58C25}"/>
                    </a:ext>
                  </a:extLst>
                </p:cNvPr>
                <p:cNvCxnSpPr>
                  <a:cxnSpLocks/>
                  <a:stCxn id="303" idx="0"/>
                  <a:endCxn id="251" idx="4"/>
                </p:cNvCxnSpPr>
                <p:nvPr/>
              </p:nvCxnSpPr>
              <p:spPr>
                <a:xfrm flipH="1" flipV="1">
                  <a:off x="5727520" y="3336516"/>
                  <a:ext cx="6406" cy="339809"/>
                </a:xfrm>
                <a:prstGeom prst="straightConnector1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  <a:prstDash val="dash"/>
                  <a:headEnd type="triangle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Gerade Verbindung mit Pfeil 182">
                  <a:extLst>
                    <a:ext uri="{FF2B5EF4-FFF2-40B4-BE49-F238E27FC236}">
                      <a16:creationId xmlns:a16="http://schemas.microsoft.com/office/drawing/2014/main" id="{35CFAD3C-1D61-31C8-3F83-08CE2AB7CF92}"/>
                    </a:ext>
                  </a:extLst>
                </p:cNvPr>
                <p:cNvCxnSpPr>
                  <a:cxnSpLocks/>
                  <a:stCxn id="289" idx="2"/>
                  <a:endCxn id="251" idx="6"/>
                </p:cNvCxnSpPr>
                <p:nvPr/>
              </p:nvCxnSpPr>
              <p:spPr>
                <a:xfrm flipH="1" flipV="1">
                  <a:off x="5831173" y="3232863"/>
                  <a:ext cx="562831" cy="3793"/>
                </a:xfrm>
                <a:prstGeom prst="straightConnector1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  <a:prstDash val="dash"/>
                  <a:headEnd type="triangle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14729100-C66D-D174-8A46-51156454D601}"/>
                </a:ext>
              </a:extLst>
            </p:cNvPr>
            <p:cNvSpPr/>
            <p:nvPr/>
          </p:nvSpPr>
          <p:spPr>
            <a:xfrm>
              <a:off x="5630273" y="3676325"/>
              <a:ext cx="207306" cy="20730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  <a:prstDash val="dash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12" name="Gerade Verbindung mit Pfeil 182">
              <a:extLst>
                <a:ext uri="{FF2B5EF4-FFF2-40B4-BE49-F238E27FC236}">
                  <a16:creationId xmlns:a16="http://schemas.microsoft.com/office/drawing/2014/main" id="{5B06ACBF-D29E-9B88-4C3E-9974650F70A8}"/>
                </a:ext>
              </a:extLst>
            </p:cNvPr>
            <p:cNvCxnSpPr>
              <a:cxnSpLocks/>
              <a:stCxn id="311" idx="0"/>
              <a:endCxn id="303" idx="4"/>
            </p:cNvCxnSpPr>
            <p:nvPr/>
          </p:nvCxnSpPr>
          <p:spPr>
            <a:xfrm flipH="1" flipV="1">
              <a:off x="5733926" y="3883631"/>
              <a:ext cx="5129" cy="337832"/>
            </a:xfrm>
            <a:prstGeom prst="straightConnector1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  <a:prstDash val="dash"/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8B08ECFC-2F98-EA13-A3F3-8EF0659AEFF5}"/>
              </a:ext>
            </a:extLst>
          </p:cNvPr>
          <p:cNvGrpSpPr/>
          <p:nvPr/>
        </p:nvGrpSpPr>
        <p:grpSpPr>
          <a:xfrm>
            <a:off x="6624152" y="613386"/>
            <a:ext cx="1252087" cy="4408267"/>
            <a:chOff x="6624152" y="613386"/>
            <a:chExt cx="1252087" cy="4408267"/>
          </a:xfrm>
        </p:grpSpPr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EC929103-DC58-61F4-D312-B3285FF0CB06}"/>
                </a:ext>
              </a:extLst>
            </p:cNvPr>
            <p:cNvGrpSpPr/>
            <p:nvPr/>
          </p:nvGrpSpPr>
          <p:grpSpPr>
            <a:xfrm>
              <a:off x="6624152" y="613386"/>
              <a:ext cx="1252087" cy="4408267"/>
              <a:chOff x="6624152" y="613386"/>
              <a:chExt cx="1252087" cy="4408267"/>
            </a:xfrm>
          </p:grpSpPr>
          <p:sp>
            <p:nvSpPr>
              <p:cNvPr id="146" name="Textfeld 52">
                <a:extLst>
                  <a:ext uri="{FF2B5EF4-FFF2-40B4-BE49-F238E27FC236}">
                    <a16:creationId xmlns:a16="http://schemas.microsoft.com/office/drawing/2014/main" id="{EAE0CBD8-219B-6CF0-45A9-3838CF0A41AB}"/>
                  </a:ext>
                </a:extLst>
              </p:cNvPr>
              <p:cNvSpPr txBox="1"/>
              <p:nvPr/>
            </p:nvSpPr>
            <p:spPr>
              <a:xfrm>
                <a:off x="6696975" y="613386"/>
                <a:ext cx="104266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GB" sz="800" b="1">
                    <a:latin typeface="Intelo" pitchFamily="2" charset="77"/>
                    <a:cs typeface="Intelo Regular"/>
                  </a:rPr>
                  <a:t>Hybrid C</a:t>
                </a:r>
                <a:endParaRPr lang="en-GB" sz="600" b="1">
                  <a:latin typeface="Intelo" pitchFamily="2" charset="77"/>
                  <a:cs typeface="Intelo Regular"/>
                </a:endParaRPr>
              </a:p>
            </p:txBody>
          </p:sp>
          <p:grpSp>
            <p:nvGrpSpPr>
              <p:cNvPr id="63" name="Gruppieren 62">
                <a:extLst>
                  <a:ext uri="{FF2B5EF4-FFF2-40B4-BE49-F238E27FC236}">
                    <a16:creationId xmlns:a16="http://schemas.microsoft.com/office/drawing/2014/main" id="{84238817-1882-9A22-90F1-62995AA77734}"/>
                  </a:ext>
                </a:extLst>
              </p:cNvPr>
              <p:cNvGrpSpPr/>
              <p:nvPr/>
            </p:nvGrpSpPr>
            <p:grpSpPr>
              <a:xfrm>
                <a:off x="6624152" y="832557"/>
                <a:ext cx="1252087" cy="4189096"/>
                <a:chOff x="6624152" y="832557"/>
                <a:chExt cx="1252087" cy="4189096"/>
              </a:xfrm>
            </p:grpSpPr>
            <p:cxnSp>
              <p:nvCxnSpPr>
                <p:cNvPr id="258" name="Gerade Verbindung mit Pfeil 182">
                  <a:extLst>
                    <a:ext uri="{FF2B5EF4-FFF2-40B4-BE49-F238E27FC236}">
                      <a16:creationId xmlns:a16="http://schemas.microsoft.com/office/drawing/2014/main" id="{8B26E49F-DA5D-6912-4AD4-061945C9A3C0}"/>
                    </a:ext>
                  </a:extLst>
                </p:cNvPr>
                <p:cNvCxnSpPr>
                  <a:cxnSpLocks/>
                  <a:stCxn id="257" idx="7"/>
                  <a:endCxn id="174" idx="4"/>
                </p:cNvCxnSpPr>
                <p:nvPr/>
              </p:nvCxnSpPr>
              <p:spPr>
                <a:xfrm flipV="1">
                  <a:off x="6940243" y="2251622"/>
                  <a:ext cx="702232" cy="370387"/>
                </a:xfrm>
                <a:prstGeom prst="straightConnector1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  <a:prstDash val="dash"/>
                  <a:headEnd type="triangle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Gerade Verbindung 148">
                  <a:extLst>
                    <a:ext uri="{FF2B5EF4-FFF2-40B4-BE49-F238E27FC236}">
                      <a16:creationId xmlns:a16="http://schemas.microsoft.com/office/drawing/2014/main" id="{FBB090B3-2904-6551-3DC2-04FC0C9BE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71286" y="832557"/>
                  <a:ext cx="94847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3" name="Gerade Verbindung 152">
                  <a:extLst>
                    <a:ext uri="{FF2B5EF4-FFF2-40B4-BE49-F238E27FC236}">
                      <a16:creationId xmlns:a16="http://schemas.microsoft.com/office/drawing/2014/main" id="{2F9477F2-A5FF-CF59-65C5-79BA845363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36986" y="1368098"/>
                  <a:ext cx="0" cy="365355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42" name="Textfeld 52">
                  <a:extLst>
                    <a:ext uri="{FF2B5EF4-FFF2-40B4-BE49-F238E27FC236}">
                      <a16:creationId xmlns:a16="http://schemas.microsoft.com/office/drawing/2014/main" id="{2335B803-9042-1C15-1658-4E0E697FFA38}"/>
                    </a:ext>
                  </a:extLst>
                </p:cNvPr>
                <p:cNvSpPr txBox="1"/>
                <p:nvPr/>
              </p:nvSpPr>
              <p:spPr>
                <a:xfrm>
                  <a:off x="6688746" y="868447"/>
                  <a:ext cx="118749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lang="en-GB" sz="800">
                      <a:solidFill>
                        <a:srgbClr val="1D120F"/>
                      </a:solidFill>
                      <a:latin typeface="Intelo" pitchFamily="2" charset="77"/>
                      <a:cs typeface="Intelo Regular"/>
                    </a:rPr>
                    <a:t>Insurer</a:t>
                  </a:r>
                  <a:endParaRPr kumimoji="0" lang="en-GB" sz="600" i="0" u="none" strike="noStrike" kern="1200" cap="none" spc="0" normalizeH="0" baseline="0" noProof="0">
                    <a:ln>
                      <a:noFill/>
                    </a:ln>
                    <a:solidFill>
                      <a:srgbClr val="1D120F"/>
                    </a:solidFill>
                    <a:effectLst/>
                    <a:uLnTx/>
                    <a:uFillTx/>
                    <a:latin typeface="Intelo" pitchFamily="2" charset="77"/>
                    <a:ea typeface="+mn-ea"/>
                    <a:cs typeface="Intelo Regular"/>
                  </a:endParaRPr>
                </a:p>
              </p:txBody>
            </p:sp>
            <p:sp>
              <p:nvSpPr>
                <p:cNvPr id="243" name="Textfeld 52">
                  <a:extLst>
                    <a:ext uri="{FF2B5EF4-FFF2-40B4-BE49-F238E27FC236}">
                      <a16:creationId xmlns:a16="http://schemas.microsoft.com/office/drawing/2014/main" id="{B61569DB-861C-5C70-001C-EE1299FDBF0E}"/>
                    </a:ext>
                  </a:extLst>
                </p:cNvPr>
                <p:cNvSpPr txBox="1"/>
                <p:nvPr/>
              </p:nvSpPr>
              <p:spPr>
                <a:xfrm>
                  <a:off x="7201553" y="870212"/>
                  <a:ext cx="59634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0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ea typeface="+mn-ea"/>
                      <a:cs typeface="Intelo Regular"/>
                    </a:rPr>
                    <a:t>Insured</a:t>
                  </a:r>
                  <a:endParaRPr kumimoji="0" lang="en-GB" sz="600" i="0" u="none" strike="noStrike" kern="1200" cap="none" spc="0" normalizeH="0" baseline="0" noProof="0">
                    <a:ln>
                      <a:noFill/>
                    </a:ln>
                    <a:solidFill>
                      <a:srgbClr val="1D120F"/>
                    </a:solidFill>
                    <a:effectLst/>
                    <a:uLnTx/>
                    <a:uFillTx/>
                    <a:latin typeface="Intelo" pitchFamily="2" charset="77"/>
                    <a:ea typeface="+mn-ea"/>
                    <a:cs typeface="Intelo Regular"/>
                  </a:endParaRPr>
                </a:p>
              </p:txBody>
            </p:sp>
            <p:sp>
              <p:nvSpPr>
                <p:cNvPr id="277" name="Textfeld 52">
                  <a:extLst>
                    <a:ext uri="{FF2B5EF4-FFF2-40B4-BE49-F238E27FC236}">
                      <a16:creationId xmlns:a16="http://schemas.microsoft.com/office/drawing/2014/main" id="{854F7E3A-EF90-204C-67A0-2B429CEC55C5}"/>
                    </a:ext>
                  </a:extLst>
                </p:cNvPr>
                <p:cNvSpPr txBox="1"/>
                <p:nvPr/>
              </p:nvSpPr>
              <p:spPr>
                <a:xfrm>
                  <a:off x="6624152" y="2137172"/>
                  <a:ext cx="760177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GB" sz="600" b="1">
                      <a:solidFill>
                        <a:srgbClr val="1D120F"/>
                      </a:solidFill>
                      <a:latin typeface="Intelo" pitchFamily="2" charset="77"/>
                      <a:cs typeface="Intelo Regular"/>
                    </a:rPr>
                    <a:t>unique link</a:t>
                  </a:r>
                </a:p>
              </p:txBody>
            </p:sp>
            <p:sp>
              <p:nvSpPr>
                <p:cNvPr id="305" name="Freeform 31">
                  <a:extLst>
                    <a:ext uri="{FF2B5EF4-FFF2-40B4-BE49-F238E27FC236}">
                      <a16:creationId xmlns:a16="http://schemas.microsoft.com/office/drawing/2014/main" id="{4E4F8106-4F98-0BD4-2932-C36CE371DD5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50650" y="2045377"/>
                  <a:ext cx="155951" cy="254093"/>
                </a:xfrm>
                <a:custGeom>
                  <a:avLst/>
                  <a:gdLst/>
                  <a:ahLst/>
                  <a:cxnLst>
                    <a:cxn ang="0">
                      <a:pos x="117" y="24"/>
                    </a:cxn>
                    <a:cxn ang="0">
                      <a:pos x="117" y="0"/>
                    </a:cxn>
                    <a:cxn ang="0">
                      <a:pos x="0" y="0"/>
                    </a:cxn>
                    <a:cxn ang="0">
                      <a:pos x="0" y="196"/>
                    </a:cxn>
                    <a:cxn ang="0">
                      <a:pos x="117" y="196"/>
                    </a:cxn>
                    <a:cxn ang="0">
                      <a:pos x="117" y="67"/>
                    </a:cxn>
                    <a:cxn ang="0">
                      <a:pos x="120" y="67"/>
                    </a:cxn>
                    <a:cxn ang="0">
                      <a:pos x="120" y="67"/>
                    </a:cxn>
                    <a:cxn ang="0">
                      <a:pos x="120" y="47"/>
                    </a:cxn>
                    <a:cxn ang="0">
                      <a:pos x="120" y="47"/>
                    </a:cxn>
                    <a:cxn ang="0">
                      <a:pos x="117" y="47"/>
                    </a:cxn>
                    <a:cxn ang="0">
                      <a:pos x="117" y="43"/>
                    </a:cxn>
                    <a:cxn ang="0">
                      <a:pos x="120" y="43"/>
                    </a:cxn>
                    <a:cxn ang="0">
                      <a:pos x="120" y="43"/>
                    </a:cxn>
                    <a:cxn ang="0">
                      <a:pos x="120" y="24"/>
                    </a:cxn>
                    <a:cxn ang="0">
                      <a:pos x="120" y="24"/>
                    </a:cxn>
                    <a:cxn ang="0">
                      <a:pos x="117" y="24"/>
                    </a:cxn>
                    <a:cxn ang="0">
                      <a:pos x="49" y="10"/>
                    </a:cxn>
                    <a:cxn ang="0">
                      <a:pos x="68" y="10"/>
                    </a:cxn>
                    <a:cxn ang="0">
                      <a:pos x="68" y="16"/>
                    </a:cxn>
                    <a:cxn ang="0">
                      <a:pos x="49" y="16"/>
                    </a:cxn>
                    <a:cxn ang="0">
                      <a:pos x="49" y="10"/>
                    </a:cxn>
                    <a:cxn ang="0">
                      <a:pos x="58" y="190"/>
                    </a:cxn>
                    <a:cxn ang="0">
                      <a:pos x="51" y="182"/>
                    </a:cxn>
                    <a:cxn ang="0">
                      <a:pos x="58" y="174"/>
                    </a:cxn>
                    <a:cxn ang="0">
                      <a:pos x="66" y="182"/>
                    </a:cxn>
                    <a:cxn ang="0">
                      <a:pos x="58" y="190"/>
                    </a:cxn>
                    <a:cxn ang="0">
                      <a:pos x="105" y="168"/>
                    </a:cxn>
                    <a:cxn ang="0">
                      <a:pos x="12" y="168"/>
                    </a:cxn>
                    <a:cxn ang="0">
                      <a:pos x="12" y="27"/>
                    </a:cxn>
                    <a:cxn ang="0">
                      <a:pos x="105" y="27"/>
                    </a:cxn>
                    <a:cxn ang="0">
                      <a:pos x="105" y="168"/>
                    </a:cxn>
                  </a:cxnLst>
                  <a:rect l="0" t="0" r="r" b="b"/>
                  <a:pathLst>
                    <a:path w="120" h="196">
                      <a:moveTo>
                        <a:pt x="117" y="24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6"/>
                        <a:pt x="0" y="196"/>
                        <a:pt x="0" y="196"/>
                      </a:cubicBezTo>
                      <a:cubicBezTo>
                        <a:pt x="117" y="196"/>
                        <a:pt x="117" y="196"/>
                        <a:pt x="117" y="196"/>
                      </a:cubicBezTo>
                      <a:cubicBezTo>
                        <a:pt x="117" y="67"/>
                        <a:pt x="117" y="67"/>
                        <a:pt x="117" y="67"/>
                      </a:cubicBezTo>
                      <a:cubicBezTo>
                        <a:pt x="120" y="67"/>
                        <a:pt x="120" y="67"/>
                        <a:pt x="120" y="67"/>
                      </a:cubicBezTo>
                      <a:cubicBezTo>
                        <a:pt x="120" y="67"/>
                        <a:pt x="120" y="67"/>
                        <a:pt x="120" y="67"/>
                      </a:cubicBezTo>
                      <a:cubicBezTo>
                        <a:pt x="120" y="47"/>
                        <a:pt x="120" y="47"/>
                        <a:pt x="120" y="47"/>
                      </a:cubicBezTo>
                      <a:cubicBezTo>
                        <a:pt x="120" y="47"/>
                        <a:pt x="120" y="47"/>
                        <a:pt x="120" y="47"/>
                      </a:cubicBezTo>
                      <a:cubicBezTo>
                        <a:pt x="117" y="47"/>
                        <a:pt x="117" y="47"/>
                        <a:pt x="117" y="47"/>
                      </a:cubicBezTo>
                      <a:cubicBezTo>
                        <a:pt x="117" y="43"/>
                        <a:pt x="117" y="43"/>
                        <a:pt x="117" y="43"/>
                      </a:cubicBezTo>
                      <a:cubicBezTo>
                        <a:pt x="120" y="43"/>
                        <a:pt x="120" y="43"/>
                        <a:pt x="120" y="43"/>
                      </a:cubicBezTo>
                      <a:cubicBezTo>
                        <a:pt x="120" y="43"/>
                        <a:pt x="120" y="43"/>
                        <a:pt x="120" y="43"/>
                      </a:cubicBezTo>
                      <a:cubicBezTo>
                        <a:pt x="120" y="24"/>
                        <a:pt x="120" y="24"/>
                        <a:pt x="120" y="24"/>
                      </a:cubicBezTo>
                      <a:cubicBezTo>
                        <a:pt x="120" y="24"/>
                        <a:pt x="120" y="24"/>
                        <a:pt x="120" y="24"/>
                      </a:cubicBezTo>
                      <a:lnTo>
                        <a:pt x="117" y="24"/>
                      </a:lnTo>
                      <a:close/>
                      <a:moveTo>
                        <a:pt x="49" y="10"/>
                      </a:moveTo>
                      <a:cubicBezTo>
                        <a:pt x="68" y="10"/>
                        <a:pt x="68" y="10"/>
                        <a:pt x="68" y="10"/>
                      </a:cubicBezTo>
                      <a:cubicBezTo>
                        <a:pt x="68" y="16"/>
                        <a:pt x="68" y="16"/>
                        <a:pt x="68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lnTo>
                        <a:pt x="49" y="10"/>
                      </a:lnTo>
                      <a:close/>
                      <a:moveTo>
                        <a:pt x="58" y="190"/>
                      </a:moveTo>
                      <a:cubicBezTo>
                        <a:pt x="54" y="190"/>
                        <a:pt x="51" y="186"/>
                        <a:pt x="51" y="182"/>
                      </a:cubicBezTo>
                      <a:cubicBezTo>
                        <a:pt x="51" y="177"/>
                        <a:pt x="54" y="174"/>
                        <a:pt x="58" y="174"/>
                      </a:cubicBezTo>
                      <a:cubicBezTo>
                        <a:pt x="63" y="174"/>
                        <a:pt x="66" y="177"/>
                        <a:pt x="66" y="182"/>
                      </a:cubicBezTo>
                      <a:cubicBezTo>
                        <a:pt x="66" y="186"/>
                        <a:pt x="63" y="190"/>
                        <a:pt x="58" y="190"/>
                      </a:cubicBezTo>
                      <a:moveTo>
                        <a:pt x="105" y="168"/>
                      </a:moveTo>
                      <a:cubicBezTo>
                        <a:pt x="12" y="168"/>
                        <a:pt x="12" y="168"/>
                        <a:pt x="12" y="168"/>
                      </a:cubicBezTo>
                      <a:cubicBezTo>
                        <a:pt x="12" y="27"/>
                        <a:pt x="12" y="27"/>
                        <a:pt x="12" y="27"/>
                      </a:cubicBezTo>
                      <a:cubicBezTo>
                        <a:pt x="105" y="27"/>
                        <a:pt x="105" y="27"/>
                        <a:pt x="105" y="27"/>
                      </a:cubicBezTo>
                      <a:lnTo>
                        <a:pt x="105" y="16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A5FF32BB-9819-201F-929E-DAE409402A7E}"/>
                    </a:ext>
                  </a:extLst>
                </p:cNvPr>
                <p:cNvSpPr/>
                <p:nvPr/>
              </p:nvSpPr>
              <p:spPr>
                <a:xfrm>
                  <a:off x="7512458" y="1107121"/>
                  <a:ext cx="207306" cy="20730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25400">
                  <a:solidFill>
                    <a:schemeClr val="bg1">
                      <a:lumMod val="75000"/>
                    </a:schemeClr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95FF98B5-3C8C-D2DC-CC89-073E65A3A443}"/>
                    </a:ext>
                  </a:extLst>
                </p:cNvPr>
                <p:cNvSpPr/>
                <p:nvPr/>
              </p:nvSpPr>
              <p:spPr>
                <a:xfrm>
                  <a:off x="7538822" y="2044316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43BDCF09-3A96-356A-899D-6DF83F17CABF}"/>
                    </a:ext>
                  </a:extLst>
                </p:cNvPr>
                <p:cNvSpPr/>
                <p:nvPr/>
              </p:nvSpPr>
              <p:spPr>
                <a:xfrm>
                  <a:off x="7538822" y="2588319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C7841400-3CC5-7C7A-2064-1F7D3BC0AFFE}"/>
                    </a:ext>
                  </a:extLst>
                </p:cNvPr>
                <p:cNvSpPr/>
                <p:nvPr/>
              </p:nvSpPr>
              <p:spPr>
                <a:xfrm>
                  <a:off x="7538822" y="3132322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6C3E0E1D-7906-2616-A652-B6F7CE2C8F3E}"/>
                    </a:ext>
                  </a:extLst>
                </p:cNvPr>
                <p:cNvSpPr/>
                <p:nvPr/>
              </p:nvSpPr>
              <p:spPr>
                <a:xfrm>
                  <a:off x="7538822" y="3676325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178" name="Gerade Verbindung mit Pfeil 182">
                  <a:extLst>
                    <a:ext uri="{FF2B5EF4-FFF2-40B4-BE49-F238E27FC236}">
                      <a16:creationId xmlns:a16="http://schemas.microsoft.com/office/drawing/2014/main" id="{343BD9DE-1735-1E67-CFC6-BC022675622A}"/>
                    </a:ext>
                  </a:extLst>
                </p:cNvPr>
                <p:cNvCxnSpPr>
                  <a:cxnSpLocks/>
                  <a:stCxn id="173" idx="4"/>
                  <a:endCxn id="199" idx="0"/>
                </p:cNvCxnSpPr>
                <p:nvPr/>
              </p:nvCxnSpPr>
              <p:spPr>
                <a:xfrm flipH="1">
                  <a:off x="6868489" y="1314427"/>
                  <a:ext cx="747622" cy="185886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Gerade Verbindung mit Pfeil 182">
                  <a:extLst>
                    <a:ext uri="{FF2B5EF4-FFF2-40B4-BE49-F238E27FC236}">
                      <a16:creationId xmlns:a16="http://schemas.microsoft.com/office/drawing/2014/main" id="{06399B85-EADF-3401-29CB-797F619A5345}"/>
                    </a:ext>
                  </a:extLst>
                </p:cNvPr>
                <p:cNvCxnSpPr>
                  <a:cxnSpLocks/>
                  <a:stCxn id="174" idx="4"/>
                  <a:endCxn id="175" idx="0"/>
                </p:cNvCxnSpPr>
                <p:nvPr/>
              </p:nvCxnSpPr>
              <p:spPr>
                <a:xfrm>
                  <a:off x="7642475" y="2251622"/>
                  <a:ext cx="0" cy="336697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Gerade Verbindung mit Pfeil 182">
                  <a:extLst>
                    <a:ext uri="{FF2B5EF4-FFF2-40B4-BE49-F238E27FC236}">
                      <a16:creationId xmlns:a16="http://schemas.microsoft.com/office/drawing/2014/main" id="{7A744E27-1FC1-907C-87BC-AA2AA6ACAA7E}"/>
                    </a:ext>
                  </a:extLst>
                </p:cNvPr>
                <p:cNvCxnSpPr>
                  <a:cxnSpLocks/>
                  <a:stCxn id="175" idx="4"/>
                  <a:endCxn id="176" idx="0"/>
                </p:cNvCxnSpPr>
                <p:nvPr/>
              </p:nvCxnSpPr>
              <p:spPr>
                <a:xfrm>
                  <a:off x="7642475" y="2795625"/>
                  <a:ext cx="0" cy="336697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Gerade Verbindung mit Pfeil 182">
                  <a:extLst>
                    <a:ext uri="{FF2B5EF4-FFF2-40B4-BE49-F238E27FC236}">
                      <a16:creationId xmlns:a16="http://schemas.microsoft.com/office/drawing/2014/main" id="{EDEAE4A7-F528-2C64-3081-DF5A1C64B5A3}"/>
                    </a:ext>
                  </a:extLst>
                </p:cNvPr>
                <p:cNvCxnSpPr>
                  <a:cxnSpLocks/>
                  <a:stCxn id="176" idx="4"/>
                  <a:endCxn id="177" idx="0"/>
                </p:cNvCxnSpPr>
                <p:nvPr/>
              </p:nvCxnSpPr>
              <p:spPr>
                <a:xfrm>
                  <a:off x="7642475" y="3339628"/>
                  <a:ext cx="0" cy="336697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6BCEAB55-0AC9-F357-FDE0-E105DA9B0FB7}"/>
                    </a:ext>
                  </a:extLst>
                </p:cNvPr>
                <p:cNvSpPr/>
                <p:nvPr/>
              </p:nvSpPr>
              <p:spPr>
                <a:xfrm>
                  <a:off x="6764836" y="1500313"/>
                  <a:ext cx="207306" cy="20730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25400">
                  <a:solidFill>
                    <a:schemeClr val="bg1">
                      <a:lumMod val="75000"/>
                    </a:schemeClr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201" name="Gerade Verbindung mit Pfeil 182">
                  <a:extLst>
                    <a:ext uri="{FF2B5EF4-FFF2-40B4-BE49-F238E27FC236}">
                      <a16:creationId xmlns:a16="http://schemas.microsoft.com/office/drawing/2014/main" id="{03D19DCB-384A-ACA2-47CF-45DEE527583A}"/>
                    </a:ext>
                  </a:extLst>
                </p:cNvPr>
                <p:cNvCxnSpPr>
                  <a:cxnSpLocks/>
                  <a:stCxn id="199" idx="4"/>
                  <a:endCxn id="174" idx="0"/>
                </p:cNvCxnSpPr>
                <p:nvPr/>
              </p:nvCxnSpPr>
              <p:spPr>
                <a:xfrm>
                  <a:off x="6868489" y="1707619"/>
                  <a:ext cx="773986" cy="336697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Gerade Verbindung mit Pfeil 182">
                  <a:extLst>
                    <a:ext uri="{FF2B5EF4-FFF2-40B4-BE49-F238E27FC236}">
                      <a16:creationId xmlns:a16="http://schemas.microsoft.com/office/drawing/2014/main" id="{FDB4E3F5-9671-3634-F966-04D9FB635F97}"/>
                    </a:ext>
                  </a:extLst>
                </p:cNvPr>
                <p:cNvCxnSpPr>
                  <a:cxnSpLocks/>
                  <a:stCxn id="177" idx="4"/>
                  <a:endCxn id="340" idx="0"/>
                </p:cNvCxnSpPr>
                <p:nvPr/>
              </p:nvCxnSpPr>
              <p:spPr>
                <a:xfrm flipH="1">
                  <a:off x="6867820" y="3883631"/>
                  <a:ext cx="774655" cy="336697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Textfeld 52">
                  <a:extLst>
                    <a:ext uri="{FF2B5EF4-FFF2-40B4-BE49-F238E27FC236}">
                      <a16:creationId xmlns:a16="http://schemas.microsoft.com/office/drawing/2014/main" id="{FC16F52C-AA3D-7798-470E-56A74229B1DD}"/>
                    </a:ext>
                  </a:extLst>
                </p:cNvPr>
                <p:cNvSpPr txBox="1"/>
                <p:nvPr/>
              </p:nvSpPr>
              <p:spPr>
                <a:xfrm>
                  <a:off x="6782708" y="1757269"/>
                  <a:ext cx="977366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tIns="0" bIns="0" rtlCol="0">
                  <a:spAutoFit/>
                </a:bodyPr>
                <a:lstStyle/>
                <a:p>
                  <a:pPr marL="49213" marR="0" lvl="0" indent="-49213" defTabSz="457200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GB" sz="50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cs typeface="Intelo Regular"/>
                    </a:rPr>
                    <a:t>Manual </a:t>
                  </a:r>
                  <a:r>
                    <a:rPr kumimoji="0" lang="en-GB" sz="500" i="0" u="none" strike="noStrike" kern="1200" cap="none" spc="0" normalizeH="0" noProof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cs typeface="Intelo Regular"/>
                    </a:rPr>
                    <a:t>data</a:t>
                  </a:r>
                  <a:r>
                    <a:rPr kumimoji="0" lang="en-GB" sz="50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cs typeface="Intelo Regular"/>
                    </a:rPr>
                    <a:t> pasting</a:t>
                  </a:r>
                </a:p>
                <a:p>
                  <a:pPr marL="49213" marR="0" lvl="0" indent="-49213" defTabSz="457200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lang="en-GB" sz="500">
                      <a:solidFill>
                        <a:srgbClr val="1D120F"/>
                      </a:solidFill>
                      <a:latin typeface="Intelo" pitchFamily="2" charset="77"/>
                      <a:cs typeface="Intelo Regular"/>
                    </a:rPr>
                    <a:t>Robot</a:t>
                  </a:r>
                </a:p>
                <a:p>
                  <a:pPr marL="49213" marR="0" lvl="0" indent="-49213" defTabSz="457200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GB" sz="50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cs typeface="Intelo Regular"/>
                    </a:rPr>
                    <a:t>API</a:t>
                  </a:r>
                  <a:r>
                    <a:rPr kumimoji="0" lang="en-GB" sz="500" i="0" u="none" strike="noStrike" kern="1200" cap="none" spc="0" normalizeH="0" noProof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cs typeface="Intelo Regular"/>
                    </a:rPr>
                    <a:t> integration</a:t>
                  </a:r>
                  <a:endParaRPr kumimoji="0" lang="en-GB" sz="500" i="0" u="none" strike="noStrike" kern="1200" cap="none" spc="0" normalizeH="0" baseline="0" noProof="0">
                    <a:ln>
                      <a:noFill/>
                    </a:ln>
                    <a:solidFill>
                      <a:srgbClr val="1D120F"/>
                    </a:solidFill>
                    <a:effectLst/>
                    <a:uLnTx/>
                    <a:uFillTx/>
                    <a:latin typeface="Intelo" pitchFamily="2" charset="77"/>
                    <a:cs typeface="Intelo Regular"/>
                  </a:endParaRPr>
                </a:p>
              </p:txBody>
            </p:sp>
            <p:cxnSp>
              <p:nvCxnSpPr>
                <p:cNvPr id="270" name="Gerade Verbindung mit Pfeil 182">
                  <a:extLst>
                    <a:ext uri="{FF2B5EF4-FFF2-40B4-BE49-F238E27FC236}">
                      <a16:creationId xmlns:a16="http://schemas.microsoft.com/office/drawing/2014/main" id="{42AAD887-11CA-980F-0990-0053B69F0AFB}"/>
                    </a:ext>
                  </a:extLst>
                </p:cNvPr>
                <p:cNvCxnSpPr>
                  <a:cxnSpLocks/>
                  <a:stCxn id="340" idx="4"/>
                  <a:endCxn id="341" idx="0"/>
                </p:cNvCxnSpPr>
                <p:nvPr/>
              </p:nvCxnSpPr>
              <p:spPr>
                <a:xfrm>
                  <a:off x="6867820" y="4427634"/>
                  <a:ext cx="0" cy="336697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0" name="Oval 339">
                  <a:extLst>
                    <a:ext uri="{FF2B5EF4-FFF2-40B4-BE49-F238E27FC236}">
                      <a16:creationId xmlns:a16="http://schemas.microsoft.com/office/drawing/2014/main" id="{0EA77B1C-D1EA-2A60-1EB5-01E8831F4A16}"/>
                    </a:ext>
                  </a:extLst>
                </p:cNvPr>
                <p:cNvSpPr/>
                <p:nvPr/>
              </p:nvSpPr>
              <p:spPr>
                <a:xfrm>
                  <a:off x="6764167" y="4220328"/>
                  <a:ext cx="207306" cy="207306"/>
                </a:xfrm>
                <a:prstGeom prst="ellipse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AAC18BE7-E4F9-4AE1-60C0-61B2EA3DD9AC}"/>
                    </a:ext>
                  </a:extLst>
                </p:cNvPr>
                <p:cNvSpPr/>
                <p:nvPr/>
              </p:nvSpPr>
              <p:spPr>
                <a:xfrm>
                  <a:off x="6764167" y="4764331"/>
                  <a:ext cx="207306" cy="20730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25400">
                  <a:solidFill>
                    <a:schemeClr val="bg1">
                      <a:lumMod val="75000"/>
                    </a:schemeClr>
                  </a:solidFill>
                  <a:prstDash val="solid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46" name="Textfeld 52">
                  <a:extLst>
                    <a:ext uri="{FF2B5EF4-FFF2-40B4-BE49-F238E27FC236}">
                      <a16:creationId xmlns:a16="http://schemas.microsoft.com/office/drawing/2014/main" id="{4EDAA024-9F2C-CB3B-F1C3-D3F56E6E1A94}"/>
                    </a:ext>
                  </a:extLst>
                </p:cNvPr>
                <p:cNvSpPr txBox="1"/>
                <p:nvPr/>
              </p:nvSpPr>
              <p:spPr>
                <a:xfrm>
                  <a:off x="6821164" y="4451489"/>
                  <a:ext cx="977366" cy="230832"/>
                </a:xfrm>
                <a:prstGeom prst="rect">
                  <a:avLst/>
                </a:prstGeom>
                <a:noFill/>
              </p:spPr>
              <p:txBody>
                <a:bodyPr wrap="square" tIns="0" bIns="0" rtlCol="0">
                  <a:spAutoFit/>
                </a:bodyPr>
                <a:lstStyle>
                  <a:defPPr>
                    <a:defRPr lang="en-US"/>
                  </a:defPPr>
                  <a:lvl1pPr marL="49213" marR="0" lvl="0" indent="-49213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 kumimoji="0" sz="600" i="0" u="none" strike="noStrike" cap="none" spc="0" normalizeH="0" baseline="0">
                      <a:ln>
                        <a:noFill/>
                      </a:ln>
                      <a:solidFill>
                        <a:srgbClr val="1D120F"/>
                      </a:solidFill>
                      <a:effectLst/>
                      <a:uLnTx/>
                      <a:uFillTx/>
                      <a:latin typeface="Intelo" pitchFamily="2" charset="77"/>
                      <a:cs typeface="Intelo Regular"/>
                    </a:defRPr>
                  </a:lvl1pPr>
                </a:lstStyle>
                <a:p>
                  <a:r>
                    <a:rPr lang="en-GB" sz="500"/>
                    <a:t>Manual data pasting</a:t>
                  </a:r>
                </a:p>
                <a:p>
                  <a:r>
                    <a:rPr lang="en-GB" sz="500"/>
                    <a:t>Robot</a:t>
                  </a:r>
                </a:p>
                <a:p>
                  <a:r>
                    <a:rPr lang="en-GB" sz="500"/>
                    <a:t>API integration</a:t>
                  </a:r>
                </a:p>
              </p:txBody>
            </p:sp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11E75D3A-3116-1A28-90D5-E4DD58078994}"/>
                    </a:ext>
                  </a:extLst>
                </p:cNvPr>
                <p:cNvSpPr/>
                <p:nvPr/>
              </p:nvSpPr>
              <p:spPr>
                <a:xfrm>
                  <a:off x="6763296" y="2591650"/>
                  <a:ext cx="207306" cy="207306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  <a:prstDash val="dash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CF246B2A-C715-28F8-6E35-5D0328D19784}"/>
                    </a:ext>
                  </a:extLst>
                </p:cNvPr>
                <p:cNvSpPr/>
                <p:nvPr/>
              </p:nvSpPr>
              <p:spPr>
                <a:xfrm>
                  <a:off x="6764836" y="3132322"/>
                  <a:ext cx="207306" cy="207306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  <a:prstDash val="dash"/>
                  <a:headEnd type="triangle" w="lg" len="lg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283" name="Gerade Verbindung mit Pfeil 182">
                  <a:extLst>
                    <a:ext uri="{FF2B5EF4-FFF2-40B4-BE49-F238E27FC236}">
                      <a16:creationId xmlns:a16="http://schemas.microsoft.com/office/drawing/2014/main" id="{F915F140-1972-92AF-A6D5-98B246CBABA5}"/>
                    </a:ext>
                  </a:extLst>
                </p:cNvPr>
                <p:cNvCxnSpPr>
                  <a:cxnSpLocks/>
                  <a:stCxn id="176" idx="2"/>
                  <a:endCxn id="265" idx="6"/>
                </p:cNvCxnSpPr>
                <p:nvPr/>
              </p:nvCxnSpPr>
              <p:spPr>
                <a:xfrm flipH="1">
                  <a:off x="6972142" y="3235975"/>
                  <a:ext cx="566680" cy="0"/>
                </a:xfrm>
                <a:prstGeom prst="straightConnector1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  <a:prstDash val="dash"/>
                  <a:headEnd type="triangle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Gerade Verbindung mit Pfeil 182">
                  <a:extLst>
                    <a:ext uri="{FF2B5EF4-FFF2-40B4-BE49-F238E27FC236}">
                      <a16:creationId xmlns:a16="http://schemas.microsoft.com/office/drawing/2014/main" id="{CD176EF8-1DE5-660E-FA7D-879F3E31A9DA}"/>
                    </a:ext>
                  </a:extLst>
                </p:cNvPr>
                <p:cNvCxnSpPr>
                  <a:cxnSpLocks/>
                  <a:stCxn id="313" idx="0"/>
                  <a:endCxn id="265" idx="4"/>
                </p:cNvCxnSpPr>
                <p:nvPr/>
              </p:nvCxnSpPr>
              <p:spPr>
                <a:xfrm flipH="1" flipV="1">
                  <a:off x="6868489" y="3339628"/>
                  <a:ext cx="3220" cy="336697"/>
                </a:xfrm>
                <a:prstGeom prst="straightConnector1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  <a:prstDash val="dash"/>
                  <a:headEnd type="triangle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Gerade Verbindung mit Pfeil 182">
                  <a:extLst>
                    <a:ext uri="{FF2B5EF4-FFF2-40B4-BE49-F238E27FC236}">
                      <a16:creationId xmlns:a16="http://schemas.microsoft.com/office/drawing/2014/main" id="{10F81EC9-0BA7-15FB-480A-F79444AA8EB6}"/>
                    </a:ext>
                  </a:extLst>
                </p:cNvPr>
                <p:cNvCxnSpPr>
                  <a:cxnSpLocks/>
                  <a:stCxn id="265" idx="0"/>
                  <a:endCxn id="257" idx="4"/>
                </p:cNvCxnSpPr>
                <p:nvPr/>
              </p:nvCxnSpPr>
              <p:spPr>
                <a:xfrm flipH="1" flipV="1">
                  <a:off x="6866949" y="2798956"/>
                  <a:ext cx="1540" cy="333366"/>
                </a:xfrm>
                <a:prstGeom prst="straightConnector1">
                  <a:avLst/>
                </a:prstGeom>
                <a:solidFill>
                  <a:schemeClr val="bg1"/>
                </a:solidFill>
                <a:ln w="6350">
                  <a:solidFill>
                    <a:schemeClr val="accent1"/>
                  </a:solidFill>
                  <a:prstDash val="dash"/>
                  <a:headEnd type="triangle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D2AAC2E9-359A-B673-7D25-61FBB810B6D5}"/>
                </a:ext>
              </a:extLst>
            </p:cNvPr>
            <p:cNvSpPr/>
            <p:nvPr/>
          </p:nvSpPr>
          <p:spPr>
            <a:xfrm>
              <a:off x="6768056" y="3676325"/>
              <a:ext cx="207306" cy="20730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  <a:prstDash val="dash"/>
              <a:headEnd type="triangle" w="lg" len="lg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14" name="Gerade Verbindung mit Pfeil 182">
              <a:extLst>
                <a:ext uri="{FF2B5EF4-FFF2-40B4-BE49-F238E27FC236}">
                  <a16:creationId xmlns:a16="http://schemas.microsoft.com/office/drawing/2014/main" id="{6517103B-6B77-EB66-0C46-7F9CDA408762}"/>
                </a:ext>
              </a:extLst>
            </p:cNvPr>
            <p:cNvCxnSpPr>
              <a:cxnSpLocks/>
              <a:stCxn id="340" idx="0"/>
              <a:endCxn id="313" idx="4"/>
            </p:cNvCxnSpPr>
            <p:nvPr/>
          </p:nvCxnSpPr>
          <p:spPr>
            <a:xfrm flipV="1">
              <a:off x="6867820" y="3883631"/>
              <a:ext cx="3889" cy="336697"/>
            </a:xfrm>
            <a:prstGeom prst="straightConnector1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  <a:prstDash val="dash"/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5C7167E7-11AB-1A9A-DF5B-9AD829427F40}"/>
              </a:ext>
            </a:extLst>
          </p:cNvPr>
          <p:cNvSpPr/>
          <p:nvPr/>
        </p:nvSpPr>
        <p:spPr bwMode="auto">
          <a:xfrm>
            <a:off x="3206444" y="835743"/>
            <a:ext cx="5766543" cy="42171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0" rIns="6858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Intelo" pitchFamily="2" charset="77"/>
              </a:rPr>
              <a:t>All functionalities can be used via </a:t>
            </a:r>
            <a:r>
              <a:rPr lang="en-US" sz="2000" b="1" dirty="0">
                <a:latin typeface="Intelo" pitchFamily="2" charset="77"/>
              </a:rPr>
              <a:t>ONE platform</a:t>
            </a:r>
            <a:r>
              <a:rPr lang="en-US" sz="2000" dirty="0">
                <a:latin typeface="Intelo" pitchFamily="2" charset="77"/>
              </a:rPr>
              <a:t>.</a:t>
            </a: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Intelo" pitchFamily="2" charset="77"/>
            </a:endParaRP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Intelo" pitchFamily="2" charset="77"/>
              </a:rPr>
              <a:t>Functionalities</a:t>
            </a:r>
            <a:r>
              <a:rPr lang="en-US" sz="2000" dirty="0">
                <a:latin typeface="Intelo" pitchFamily="2" charset="77"/>
              </a:rPr>
              <a:t> can be activated and deactivated in </a:t>
            </a:r>
            <a:r>
              <a:rPr lang="en-US" sz="2000" b="1" dirty="0">
                <a:latin typeface="Intelo" pitchFamily="2" charset="77"/>
              </a:rPr>
              <a:t>self-service</a:t>
            </a:r>
            <a:r>
              <a:rPr lang="en-US" sz="2000" dirty="0">
                <a:latin typeface="Intelo" pitchFamily="2" charset="77"/>
              </a:rPr>
              <a:t>.</a:t>
            </a: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Intelo" pitchFamily="2" charset="77"/>
            </a:endParaRP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Intelo" pitchFamily="2" charset="77"/>
              </a:rPr>
              <a:t>The JAROWA Dashboard can be used </a:t>
            </a:r>
            <a:r>
              <a:rPr lang="en-US" sz="2000" b="1" dirty="0">
                <a:latin typeface="Intelo" pitchFamily="2" charset="77"/>
              </a:rPr>
              <a:t>standalone or integrated </a:t>
            </a:r>
            <a:r>
              <a:rPr lang="en-US" sz="2000" dirty="0">
                <a:latin typeface="Intelo" pitchFamily="2" charset="77"/>
              </a:rPr>
              <a:t>with the claims system.</a:t>
            </a:r>
            <a:endParaRPr lang="de-CH" sz="1600" dirty="0">
              <a:latin typeface="Intel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0837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JAROWA AG Template">
  <a:themeElements>
    <a:clrScheme name="JAROWA AG 1">
      <a:dk1>
        <a:srgbClr val="1D120F"/>
      </a:dk1>
      <a:lt1>
        <a:srgbClr val="FFFFFF"/>
      </a:lt1>
      <a:dk2>
        <a:srgbClr val="83D23A"/>
      </a:dk2>
      <a:lt2>
        <a:srgbClr val="F6F8F6"/>
      </a:lt2>
      <a:accent1>
        <a:srgbClr val="65B61B"/>
      </a:accent1>
      <a:accent2>
        <a:srgbClr val="2F231C"/>
      </a:accent2>
      <a:accent3>
        <a:srgbClr val="9A9895"/>
      </a:accent3>
      <a:accent4>
        <a:srgbClr val="C1A43D"/>
      </a:accent4>
      <a:accent5>
        <a:srgbClr val="ECC94B"/>
      </a:accent5>
      <a:accent6>
        <a:srgbClr val="FF5747"/>
      </a:accent6>
      <a:hlink>
        <a:srgbClr val="0FACFF"/>
      </a:hlink>
      <a:folHlink>
        <a:srgbClr val="C6EB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CE2ACB5B905549B68BE4062D897517" ma:contentTypeVersion="22" ma:contentTypeDescription="Create a new document." ma:contentTypeScope="" ma:versionID="87de82e3549d2fd9402e934a6fea865d">
  <xsd:schema xmlns:xsd="http://www.w3.org/2001/XMLSchema" xmlns:xs="http://www.w3.org/2001/XMLSchema" xmlns:p="http://schemas.microsoft.com/office/2006/metadata/properties" xmlns:ns2="984caa4f-9699-48cf-b4eb-b0f013d2cd34" xmlns:ns3="c7450d37-7164-442a-b162-2cc1f51e22ec" targetNamespace="http://schemas.microsoft.com/office/2006/metadata/properties" ma:root="true" ma:fieldsID="55f59a807d96112430c1fb75ee0cdb0e" ns2:_="" ns3:_="">
    <xsd:import namespace="984caa4f-9699-48cf-b4eb-b0f013d2cd34"/>
    <xsd:import namespace="c7450d37-7164-442a-b162-2cc1f51e22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4caa4f-9699-48cf-b4eb-b0f013d2cd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4dc89b9-44ca-47af-a466-3a8c4e5d7c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450d37-7164-442a-b162-2cc1f51e22e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0323636-9e45-4075-adb2-d00ed4bd99ce}" ma:internalName="TaxCatchAll" ma:showField="CatchAllData" ma:web="c7450d37-7164-442a-b162-2cc1f51e22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450d37-7164-442a-b162-2cc1f51e22ec" xsi:nil="true"/>
    <lcf76f155ced4ddcb4097134ff3c332f xmlns="984caa4f-9699-48cf-b4eb-b0f013d2cd3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1A7460-FEDA-453F-9BDC-52B75DA9B8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4C81AC-7FC4-4948-8C3F-CB678614E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4caa4f-9699-48cf-b4eb-b0f013d2cd34"/>
    <ds:schemaRef ds:uri="c7450d37-7164-442a-b162-2cc1f51e22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258B08-6D05-4239-A4DC-2E77BCB948CA}">
  <ds:schemaRefs>
    <ds:schemaRef ds:uri="http://schemas.microsoft.com/office/2006/metadata/properties"/>
    <ds:schemaRef ds:uri="http://schemas.microsoft.com/office/infopath/2007/PartnerControls"/>
    <ds:schemaRef ds:uri="c7450d37-7164-442a-b162-2cc1f51e22ec"/>
    <ds:schemaRef ds:uri="984caa4f-9699-48cf-b4eb-b0f013d2cd3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875</Words>
  <Application>Microsoft Office PowerPoint</Application>
  <PresentationFormat>Bildschirmpräsentation (16:9)</PresentationFormat>
  <Paragraphs>240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Intelo</vt:lpstr>
      <vt:lpstr>Intelo Regular</vt:lpstr>
      <vt:lpstr>JAROWA AG Template</vt:lpstr>
      <vt:lpstr>PowerPoint-Präsentation</vt:lpstr>
      <vt:lpstr>AGENDA</vt:lpstr>
      <vt:lpstr>JAROWA‘S CUSTOMERS ARE RENOWNED INSURANCES IN SEVERAL COUNTRIES</vt:lpstr>
      <vt:lpstr>AGENDA</vt:lpstr>
      <vt:lpstr>SUCCESS FACTORS</vt:lpstr>
      <vt:lpstr>SUCCESS FACTORS</vt:lpstr>
      <vt:lpstr>BUSINESS MODELL</vt:lpstr>
      <vt:lpstr>WE CREATE A WIN-WIN-WIN SITUATION FOR ALL PARTIES</vt:lpstr>
      <vt:lpstr>JAROWA’S MODULAR DIGITAL CLAIMS JOURNEY</vt:lpstr>
      <vt:lpstr>SUCCESS FACTORS</vt:lpstr>
      <vt:lpstr>STRONG BASIS: TEAM</vt:lpstr>
      <vt:lpstr>STRONG BASIS: IDENTITY &amp; VALUES</vt:lpstr>
      <vt:lpstr>STRONG BASIS: GOVERNANCE</vt:lpstr>
      <vt:lpstr>STRONG BASIS: STABILITY</vt:lpstr>
      <vt:lpstr>SUCCESS FACTORS</vt:lpstr>
      <vt:lpstr>INVOLVING USERS IN DEVELOPMENT</vt:lpstr>
      <vt:lpstr>CREATE COMMITMENT</vt:lpstr>
      <vt:lpstr>SUCCESS FACTORS</vt:lpstr>
      <vt:lpstr>Iterative and consequent development</vt:lpstr>
      <vt:lpstr>SUCCESS FACTORS</vt:lpstr>
      <vt:lpstr>RELATIONSHIP MANAGEMENT &amp; APPRECIATION</vt:lpstr>
      <vt:lpstr>SUCCESS FACTORS</vt:lpstr>
      <vt:lpstr>AGENDA</vt:lpstr>
      <vt:lpstr>PowerPoint-Präsentation</vt:lpstr>
    </vt:vector>
  </TitlesOfParts>
  <Manager/>
  <Company>JAROWA AG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Andreas Akeret</dc:creator>
  <cp:keywords/>
  <dc:description/>
  <cp:lastModifiedBy>Christian Akeret</cp:lastModifiedBy>
  <cp:revision>830</cp:revision>
  <cp:lastPrinted>2019-09-16T10:58:43Z</cp:lastPrinted>
  <dcterms:created xsi:type="dcterms:W3CDTF">2017-11-21T12:57:36Z</dcterms:created>
  <dcterms:modified xsi:type="dcterms:W3CDTF">2023-04-25T11:18:08Z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0x01010060CE2ACB5B905549B68BE4062D897517</vt:lpwstr>
  </property>
  <property fmtid="{D5CDD505-2E9C-101B-9397-08002B2CF9AE}" pid="3" name="MediaServiceImageTags">
    <vt:lpwstr/>
  </property>
</Properties>
</file>